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7"/>
  </p:notesMasterIdLst>
  <p:sldIdLst>
    <p:sldId id="257" r:id="rId5"/>
    <p:sldId id="284" r:id="rId6"/>
    <p:sldId id="286" r:id="rId7"/>
    <p:sldId id="308" r:id="rId8"/>
    <p:sldId id="309" r:id="rId9"/>
    <p:sldId id="310" r:id="rId10"/>
    <p:sldId id="288" r:id="rId11"/>
    <p:sldId id="287" r:id="rId12"/>
    <p:sldId id="319" r:id="rId13"/>
    <p:sldId id="293" r:id="rId14"/>
    <p:sldId id="285" r:id="rId15"/>
    <p:sldId id="258" r:id="rId16"/>
    <p:sldId id="294" r:id="rId17"/>
    <p:sldId id="261" r:id="rId18"/>
    <p:sldId id="277" r:id="rId19"/>
    <p:sldId id="279" r:id="rId20"/>
    <p:sldId id="264" r:id="rId21"/>
    <p:sldId id="265" r:id="rId22"/>
    <p:sldId id="296" r:id="rId23"/>
    <p:sldId id="297" r:id="rId24"/>
    <p:sldId id="298" r:id="rId25"/>
    <p:sldId id="299" r:id="rId26"/>
    <p:sldId id="302" r:id="rId27"/>
    <p:sldId id="322" r:id="rId28"/>
    <p:sldId id="270" r:id="rId29"/>
    <p:sldId id="304" r:id="rId30"/>
    <p:sldId id="306" r:id="rId31"/>
    <p:sldId id="313" r:id="rId32"/>
    <p:sldId id="316" r:id="rId33"/>
    <p:sldId id="325" r:id="rId34"/>
    <p:sldId id="317" r:id="rId35"/>
    <p:sldId id="311" r:id="rId36"/>
    <p:sldId id="312" r:id="rId37"/>
    <p:sldId id="321" r:id="rId38"/>
    <p:sldId id="273" r:id="rId39"/>
    <p:sldId id="323" r:id="rId40"/>
    <p:sldId id="318" r:id="rId41"/>
    <p:sldId id="320" r:id="rId42"/>
    <p:sldId id="263" r:id="rId43"/>
    <p:sldId id="274" r:id="rId44"/>
    <p:sldId id="324"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jewski, Barbara A" initials="GBA" lastIdx="33" clrIdx="6">
    <p:extLst>
      <p:ext uri="{19B8F6BF-5375-455C-9EA6-DF929625EA0E}">
        <p15:presenceInfo xmlns:p15="http://schemas.microsoft.com/office/powerpoint/2012/main" userId="S-1-5-21-781256798-401653752-3358417428-74081" providerId="AD"/>
      </p:ext>
    </p:extLst>
  </p:cmAuthor>
  <p:cmAuthor id="1" name="Rattunde, Carla W" initials="RCW" lastIdx="7" clrIdx="0">
    <p:extLst>
      <p:ext uri="{19B8F6BF-5375-455C-9EA6-DF929625EA0E}">
        <p15:presenceInfo xmlns:p15="http://schemas.microsoft.com/office/powerpoint/2012/main" userId="S-1-5-21-781256798-401653752-3358417428-112274" providerId="AD"/>
      </p:ext>
    </p:extLst>
  </p:cmAuthor>
  <p:cmAuthor id="8" name="Meiman, Jonathan G" initials="MJG" lastIdx="5" clrIdx="7">
    <p:extLst>
      <p:ext uri="{19B8F6BF-5375-455C-9EA6-DF929625EA0E}">
        <p15:presenceInfo xmlns:p15="http://schemas.microsoft.com/office/powerpoint/2012/main" userId="S-1-5-21-781256798-401653752-3358417428-62190" providerId="AD"/>
      </p:ext>
    </p:extLst>
  </p:cmAuthor>
  <p:cmAuthor id="2" name="True, Alison J - DHS" initials="TD" lastIdx="3" clrIdx="1">
    <p:extLst>
      <p:ext uri="{19B8F6BF-5375-455C-9EA6-DF929625EA0E}">
        <p15:presenceInfo xmlns:p15="http://schemas.microsoft.com/office/powerpoint/2012/main" userId="S::alison.true@dhs.wisconsin.gov::c94d84ea-daf9-4f99-9b08-0613b9e567e8" providerId="AD"/>
      </p:ext>
    </p:extLst>
  </p:cmAuthor>
  <p:cmAuthor id="3" name="Ramminger, Tabitha A  -DHS" initials="R-" lastIdx="9" clrIdx="2">
    <p:extLst>
      <p:ext uri="{19B8F6BF-5375-455C-9EA6-DF929625EA0E}">
        <p15:presenceInfo xmlns:p15="http://schemas.microsoft.com/office/powerpoint/2012/main" userId="S::tabithaa.ramminger@dhs.wisconsin.gov::4c0c0f6a-3e4f-4e81-ac51-439f82ad04c4" providerId="AD"/>
      </p:ext>
    </p:extLst>
  </p:cmAuthor>
  <p:cmAuthor id="4" name="Schauer, Stephanie L - DHS" initials="SD" lastIdx="9" clrIdx="3">
    <p:extLst>
      <p:ext uri="{19B8F6BF-5375-455C-9EA6-DF929625EA0E}">
        <p15:presenceInfo xmlns:p15="http://schemas.microsoft.com/office/powerpoint/2012/main" userId="S::stephanie.schauer@dhs.wisconsin.gov::a30a45ca-71d3-4c66-bb5b-ad09b7d3d091" providerId="AD"/>
      </p:ext>
    </p:extLst>
  </p:cmAuthor>
  <p:cmAuthor id="5" name="True, Alison J" initials="TAJ" lastIdx="2" clrIdx="4">
    <p:extLst>
      <p:ext uri="{19B8F6BF-5375-455C-9EA6-DF929625EA0E}">
        <p15:presenceInfo xmlns:p15="http://schemas.microsoft.com/office/powerpoint/2012/main" userId="S-1-5-21-781256798-401653752-3358417428-114694" providerId="AD"/>
      </p:ext>
    </p:extLst>
  </p:cmAuthor>
  <p:cmAuthor id="6" name="Groblewski, Jill M" initials="GJM" lastIdx="2" clrIdx="5">
    <p:extLst>
      <p:ext uri="{19B8F6BF-5375-455C-9EA6-DF929625EA0E}">
        <p15:presenceInfo xmlns:p15="http://schemas.microsoft.com/office/powerpoint/2012/main" userId="S-1-5-21-781256798-401653752-3358417428-76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CCC"/>
    <a:srgbClr val="58BBC8"/>
    <a:srgbClr val="38B9AC"/>
    <a:srgbClr val="C6F0F2"/>
    <a:srgbClr val="B8E8EC"/>
    <a:srgbClr val="399DAC"/>
    <a:srgbClr val="BFEBE7"/>
    <a:srgbClr val="E6E6E6"/>
    <a:srgbClr val="8FD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3DAFA-DDDA-4676-A0BA-0459BC6A623D}" v="12" dt="2021-03-10T16:00:00.778"/>
    <p1510:client id="{793BBE4E-967F-4E52-8C89-0CF2A9C5E6DC}" v="7" dt="2021-03-22T15:44:44.062"/>
    <p1510:client id="{8E321E50-9764-45CE-9B86-87CDB0203CE6}" v="3" dt="2021-03-10T20:51:46.972"/>
    <p1510:client id="{AE00FD4E-150D-4356-95EB-C3B64E59333A}" v="9" dt="2021-03-10T16:15:45.925"/>
    <p1510:client id="{B0F175E6-0FC2-4044-830E-6D676810C54C}" v="1" dt="2021-03-10T16:19:22.386"/>
    <p1510:client id="{C6B9CADC-2000-45A2-AD7F-9031900D2B9C}" v="8" dt="2021-03-22T20:53:01.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81481" autoAdjust="0"/>
  </p:normalViewPr>
  <p:slideViewPr>
    <p:cSldViewPr snapToGrid="0">
      <p:cViewPr varScale="1">
        <p:scale>
          <a:sx n="60" d="100"/>
          <a:sy n="60"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e, Alison J - DHS" userId="S::alison.true@dhs.wisconsin.gov::c94d84ea-daf9-4f99-9b08-0613b9e567e8" providerId="AD" clId="Web-{18C3DAFA-DDDA-4676-A0BA-0459BC6A623D}"/>
    <pc:docChg chg="modSld">
      <pc:chgData name="True, Alison J - DHS" userId="S::alison.true@dhs.wisconsin.gov::c94d84ea-daf9-4f99-9b08-0613b9e567e8" providerId="AD" clId="Web-{18C3DAFA-DDDA-4676-A0BA-0459BC6A623D}" dt="2021-03-10T16:00:00.778" v="11"/>
      <pc:docMkLst>
        <pc:docMk/>
      </pc:docMkLst>
      <pc:sldChg chg="addCm">
        <pc:chgData name="True, Alison J - DHS" userId="S::alison.true@dhs.wisconsin.gov::c94d84ea-daf9-4f99-9b08-0613b9e567e8" providerId="AD" clId="Web-{18C3DAFA-DDDA-4676-A0BA-0459BC6A623D}" dt="2021-03-10T15:58:16.367" v="3"/>
        <pc:sldMkLst>
          <pc:docMk/>
          <pc:sldMk cId="1400480546" sldId="262"/>
        </pc:sldMkLst>
      </pc:sldChg>
      <pc:sldChg chg="modSp">
        <pc:chgData name="True, Alison J - DHS" userId="S::alison.true@dhs.wisconsin.gov::c94d84ea-daf9-4f99-9b08-0613b9e567e8" providerId="AD" clId="Web-{18C3DAFA-DDDA-4676-A0BA-0459BC6A623D}" dt="2021-03-10T15:58:51.806" v="4" actId="20577"/>
        <pc:sldMkLst>
          <pc:docMk/>
          <pc:sldMk cId="247077340" sldId="264"/>
        </pc:sldMkLst>
        <pc:spChg chg="mod">
          <ac:chgData name="True, Alison J - DHS" userId="S::alison.true@dhs.wisconsin.gov::c94d84ea-daf9-4f99-9b08-0613b9e567e8" providerId="AD" clId="Web-{18C3DAFA-DDDA-4676-A0BA-0459BC6A623D}" dt="2021-03-10T15:58:51.806" v="4" actId="20577"/>
          <ac:spMkLst>
            <pc:docMk/>
            <pc:sldMk cId="247077340" sldId="264"/>
            <ac:spMk id="3" creationId="{00000000-0000-0000-0000-000000000000}"/>
          </ac:spMkLst>
        </pc:spChg>
      </pc:sldChg>
      <pc:sldChg chg="modSp">
        <pc:chgData name="True, Alison J - DHS" userId="S::alison.true@dhs.wisconsin.gov::c94d84ea-daf9-4f99-9b08-0613b9e567e8" providerId="AD" clId="Web-{18C3DAFA-DDDA-4676-A0BA-0459BC6A623D}" dt="2021-03-10T15:59:07.713" v="10" actId="20577"/>
        <pc:sldMkLst>
          <pc:docMk/>
          <pc:sldMk cId="786467920" sldId="265"/>
        </pc:sldMkLst>
        <pc:spChg chg="mod">
          <ac:chgData name="True, Alison J - DHS" userId="S::alison.true@dhs.wisconsin.gov::c94d84ea-daf9-4f99-9b08-0613b9e567e8" providerId="AD" clId="Web-{18C3DAFA-DDDA-4676-A0BA-0459BC6A623D}" dt="2021-03-10T15:59:07.713" v="10" actId="20577"/>
          <ac:spMkLst>
            <pc:docMk/>
            <pc:sldMk cId="786467920" sldId="265"/>
            <ac:spMk id="3" creationId="{00000000-0000-0000-0000-000000000000}"/>
          </ac:spMkLst>
        </pc:spChg>
      </pc:sldChg>
      <pc:sldChg chg="addCm">
        <pc:chgData name="True, Alison J - DHS" userId="S::alison.true@dhs.wisconsin.gov::c94d84ea-daf9-4f99-9b08-0613b9e567e8" providerId="AD" clId="Web-{18C3DAFA-DDDA-4676-A0BA-0459BC6A623D}" dt="2021-03-10T15:56:36.299" v="2"/>
        <pc:sldMkLst>
          <pc:docMk/>
          <pc:sldMk cId="361816308" sldId="287"/>
        </pc:sldMkLst>
      </pc:sldChg>
      <pc:sldChg chg="addCm">
        <pc:chgData name="True, Alison J - DHS" userId="S::alison.true@dhs.wisconsin.gov::c94d84ea-daf9-4f99-9b08-0613b9e567e8" providerId="AD" clId="Web-{18C3DAFA-DDDA-4676-A0BA-0459BC6A623D}" dt="2021-03-10T16:00:00.778" v="11"/>
        <pc:sldMkLst>
          <pc:docMk/>
          <pc:sldMk cId="876744325" sldId="306"/>
        </pc:sldMkLst>
      </pc:sldChg>
      <pc:sldChg chg="modSp">
        <pc:chgData name="True, Alison J - DHS" userId="S::alison.true@dhs.wisconsin.gov::c94d84ea-daf9-4f99-9b08-0613b9e567e8" providerId="AD" clId="Web-{18C3DAFA-DDDA-4676-A0BA-0459BC6A623D}" dt="2021-03-10T15:55:48.344" v="1" actId="20577"/>
        <pc:sldMkLst>
          <pc:docMk/>
          <pc:sldMk cId="1739878678" sldId="308"/>
        </pc:sldMkLst>
        <pc:spChg chg="mod">
          <ac:chgData name="True, Alison J - DHS" userId="S::alison.true@dhs.wisconsin.gov::c94d84ea-daf9-4f99-9b08-0613b9e567e8" providerId="AD" clId="Web-{18C3DAFA-DDDA-4676-A0BA-0459BC6A623D}" dt="2021-03-10T15:55:48.344" v="1" actId="20577"/>
          <ac:spMkLst>
            <pc:docMk/>
            <pc:sldMk cId="1739878678" sldId="308"/>
            <ac:spMk id="3" creationId="{00000000-0000-0000-0000-000000000000}"/>
          </ac:spMkLst>
        </pc:spChg>
      </pc:sldChg>
    </pc:docChg>
  </pc:docChgLst>
  <pc:docChgLst>
    <pc:chgData name="Ramminger, Tabitha A  -DHS" userId="S::tabithaa.ramminger@dhs.wisconsin.gov::4c0c0f6a-3e4f-4e81-ac51-439f82ad04c4" providerId="AD" clId="Web-{AE00FD4E-150D-4356-95EB-C3B64E59333A}"/>
    <pc:docChg chg="modSld">
      <pc:chgData name="Ramminger, Tabitha A  -DHS" userId="S::tabithaa.ramminger@dhs.wisconsin.gov::4c0c0f6a-3e4f-4e81-ac51-439f82ad04c4" providerId="AD" clId="Web-{AE00FD4E-150D-4356-95EB-C3B64E59333A}" dt="2021-03-10T16:15:29.362" v="6"/>
      <pc:docMkLst>
        <pc:docMk/>
      </pc:docMkLst>
      <pc:sldChg chg="addCm">
        <pc:chgData name="Ramminger, Tabitha A  -DHS" userId="S::tabithaa.ramminger@dhs.wisconsin.gov::4c0c0f6a-3e4f-4e81-ac51-439f82ad04c4" providerId="AD" clId="Web-{AE00FD4E-150D-4356-95EB-C3B64E59333A}" dt="2021-03-10T16:14:24.345" v="1"/>
        <pc:sldMkLst>
          <pc:docMk/>
          <pc:sldMk cId="247077340" sldId="264"/>
        </pc:sldMkLst>
      </pc:sldChg>
      <pc:sldChg chg="modSp">
        <pc:chgData name="Ramminger, Tabitha A  -DHS" userId="S::tabithaa.ramminger@dhs.wisconsin.gov::4c0c0f6a-3e4f-4e81-ac51-439f82ad04c4" providerId="AD" clId="Web-{AE00FD4E-150D-4356-95EB-C3B64E59333A}" dt="2021-03-10T16:13:28.156" v="0" actId="20577"/>
        <pc:sldMkLst>
          <pc:docMk/>
          <pc:sldMk cId="2153974963" sldId="274"/>
        </pc:sldMkLst>
        <pc:spChg chg="mod">
          <ac:chgData name="Ramminger, Tabitha A  -DHS" userId="S::tabithaa.ramminger@dhs.wisconsin.gov::4c0c0f6a-3e4f-4e81-ac51-439f82ad04c4" providerId="AD" clId="Web-{AE00FD4E-150D-4356-95EB-C3B64E59333A}" dt="2021-03-10T16:13:28.156" v="0" actId="20577"/>
          <ac:spMkLst>
            <pc:docMk/>
            <pc:sldMk cId="2153974963" sldId="274"/>
            <ac:spMk id="3" creationId="{00000000-0000-0000-0000-000000000000}"/>
          </ac:spMkLst>
        </pc:spChg>
      </pc:sldChg>
      <pc:sldChg chg="modSp addCm">
        <pc:chgData name="Ramminger, Tabitha A  -DHS" userId="S::tabithaa.ramminger@dhs.wisconsin.gov::4c0c0f6a-3e4f-4e81-ac51-439f82ad04c4" providerId="AD" clId="Web-{AE00FD4E-150D-4356-95EB-C3B64E59333A}" dt="2021-03-10T16:15:29.362" v="6"/>
        <pc:sldMkLst>
          <pc:docMk/>
          <pc:sldMk cId="2056750678" sldId="297"/>
        </pc:sldMkLst>
        <pc:graphicFrameChg chg="mod modGraphic">
          <ac:chgData name="Ramminger, Tabitha A  -DHS" userId="S::tabithaa.ramminger@dhs.wisconsin.gov::4c0c0f6a-3e4f-4e81-ac51-439f82ad04c4" providerId="AD" clId="Web-{AE00FD4E-150D-4356-95EB-C3B64E59333A}" dt="2021-03-10T16:14:57.752" v="5"/>
          <ac:graphicFrameMkLst>
            <pc:docMk/>
            <pc:sldMk cId="2056750678" sldId="297"/>
            <ac:graphicFrameMk id="4" creationId="{00000000-0000-0000-0000-000000000000}"/>
          </ac:graphicFrameMkLst>
        </pc:graphicFrameChg>
      </pc:sldChg>
    </pc:docChg>
  </pc:docChgLst>
  <pc:docChgLst>
    <pc:chgData name="Schauer, Stephanie L - DHS" userId="S::stephanie.schauer@dhs.wisconsin.gov::a30a45ca-71d3-4c66-bb5b-ad09b7d3d091" providerId="AD" clId="Web-{C6B9CADC-2000-45A2-AD7F-9031900D2B9C}"/>
    <pc:docChg chg="">
      <pc:chgData name="Schauer, Stephanie L - DHS" userId="S::stephanie.schauer@dhs.wisconsin.gov::a30a45ca-71d3-4c66-bb5b-ad09b7d3d091" providerId="AD" clId="Web-{C6B9CADC-2000-45A2-AD7F-9031900D2B9C}" dt="2021-03-22T20:53:01.360" v="7"/>
      <pc:docMkLst>
        <pc:docMk/>
      </pc:docMkLst>
      <pc:sldChg chg="addCm">
        <pc:chgData name="Schauer, Stephanie L - DHS" userId="S::stephanie.schauer@dhs.wisconsin.gov::a30a45ca-71d3-4c66-bb5b-ad09b7d3d091" providerId="AD" clId="Web-{C6B9CADC-2000-45A2-AD7F-9031900D2B9C}" dt="2021-03-22T20:31:04.525" v="4"/>
        <pc:sldMkLst>
          <pc:docMk/>
          <pc:sldMk cId="786467920" sldId="265"/>
        </pc:sldMkLst>
      </pc:sldChg>
      <pc:sldChg chg="addCm modCm">
        <pc:chgData name="Schauer, Stephanie L - DHS" userId="S::stephanie.schauer@dhs.wisconsin.gov::a30a45ca-71d3-4c66-bb5b-ad09b7d3d091" providerId="AD" clId="Web-{C6B9CADC-2000-45A2-AD7F-9031900D2B9C}" dt="2021-03-22T20:51:58.156" v="6"/>
        <pc:sldMkLst>
          <pc:docMk/>
          <pc:sldMk cId="4025610102" sldId="270"/>
        </pc:sldMkLst>
      </pc:sldChg>
      <pc:sldChg chg="addCm">
        <pc:chgData name="Schauer, Stephanie L - DHS" userId="S::stephanie.schauer@dhs.wisconsin.gov::a30a45ca-71d3-4c66-bb5b-ad09b7d3d091" providerId="AD" clId="Web-{C6B9CADC-2000-45A2-AD7F-9031900D2B9C}" dt="2021-03-22T20:29:21.180" v="3"/>
        <pc:sldMkLst>
          <pc:docMk/>
          <pc:sldMk cId="2760006155" sldId="279"/>
        </pc:sldMkLst>
      </pc:sldChg>
      <pc:sldChg chg="addCm">
        <pc:chgData name="Schauer, Stephanie L - DHS" userId="S::stephanie.schauer@dhs.wisconsin.gov::a30a45ca-71d3-4c66-bb5b-ad09b7d3d091" providerId="AD" clId="Web-{C6B9CADC-2000-45A2-AD7F-9031900D2B9C}" dt="2021-03-22T20:27:22.381" v="1"/>
        <pc:sldMkLst>
          <pc:docMk/>
          <pc:sldMk cId="361816308" sldId="287"/>
        </pc:sldMkLst>
      </pc:sldChg>
      <pc:sldChg chg="addCm">
        <pc:chgData name="Schauer, Stephanie L - DHS" userId="S::stephanie.schauer@dhs.wisconsin.gov::a30a45ca-71d3-4c66-bb5b-ad09b7d3d091" providerId="AD" clId="Web-{C6B9CADC-2000-45A2-AD7F-9031900D2B9C}" dt="2021-03-22T20:27:55.209" v="2"/>
        <pc:sldMkLst>
          <pc:docMk/>
          <pc:sldMk cId="3542054043" sldId="293"/>
        </pc:sldMkLst>
      </pc:sldChg>
      <pc:sldChg chg="addCm">
        <pc:chgData name="Schauer, Stephanie L - DHS" userId="S::stephanie.schauer@dhs.wisconsin.gov::a30a45ca-71d3-4c66-bb5b-ad09b7d3d091" providerId="AD" clId="Web-{C6B9CADC-2000-45A2-AD7F-9031900D2B9C}" dt="2021-03-22T20:26:44.739" v="0"/>
        <pc:sldMkLst>
          <pc:docMk/>
          <pc:sldMk cId="1739878678" sldId="308"/>
        </pc:sldMkLst>
      </pc:sldChg>
      <pc:sldChg chg="addCm">
        <pc:chgData name="Schauer, Stephanie L - DHS" userId="S::stephanie.schauer@dhs.wisconsin.gov::a30a45ca-71d3-4c66-bb5b-ad09b7d3d091" providerId="AD" clId="Web-{C6B9CADC-2000-45A2-AD7F-9031900D2B9C}" dt="2021-03-22T20:53:01.360" v="7"/>
        <pc:sldMkLst>
          <pc:docMk/>
          <pc:sldMk cId="1532941712" sldId="317"/>
        </pc:sldMkLst>
      </pc:sldChg>
    </pc:docChg>
  </pc:docChgLst>
  <pc:docChgLst>
    <pc:chgData name="Schauer, Stephanie L - DHS" userId="S::stephanie.schauer@dhs.wisconsin.gov::a30a45ca-71d3-4c66-bb5b-ad09b7d3d091" providerId="AD" clId="Web-{8E321E50-9764-45CE-9B86-87CDB0203CE6}"/>
    <pc:docChg chg="modSld">
      <pc:chgData name="Schauer, Stephanie L - DHS" userId="S::stephanie.schauer@dhs.wisconsin.gov::a30a45ca-71d3-4c66-bb5b-ad09b7d3d091" providerId="AD" clId="Web-{8E321E50-9764-45CE-9B86-87CDB0203CE6}" dt="2021-03-10T20:51:46.972" v="2"/>
      <pc:docMkLst>
        <pc:docMk/>
      </pc:docMkLst>
      <pc:sldChg chg="addCm">
        <pc:chgData name="Schauer, Stephanie L - DHS" userId="S::stephanie.schauer@dhs.wisconsin.gov::a30a45ca-71d3-4c66-bb5b-ad09b7d3d091" providerId="AD" clId="Web-{8E321E50-9764-45CE-9B86-87CDB0203CE6}" dt="2021-03-10T20:51:46.972" v="2"/>
        <pc:sldMkLst>
          <pc:docMk/>
          <pc:sldMk cId="2760006155" sldId="279"/>
        </pc:sldMkLst>
      </pc:sldChg>
      <pc:sldChg chg="addCm">
        <pc:chgData name="Schauer, Stephanie L - DHS" userId="S::stephanie.schauer@dhs.wisconsin.gov::a30a45ca-71d3-4c66-bb5b-ad09b7d3d091" providerId="AD" clId="Web-{8E321E50-9764-45CE-9B86-87CDB0203CE6}" dt="2021-03-10T20:46:35.170" v="0"/>
        <pc:sldMkLst>
          <pc:docMk/>
          <pc:sldMk cId="1589639405" sldId="301"/>
        </pc:sldMkLst>
      </pc:sldChg>
      <pc:sldChg chg="modSp">
        <pc:chgData name="Schauer, Stephanie L - DHS" userId="S::stephanie.schauer@dhs.wisconsin.gov::a30a45ca-71d3-4c66-bb5b-ad09b7d3d091" providerId="AD" clId="Web-{8E321E50-9764-45CE-9B86-87CDB0203CE6}" dt="2021-03-10T20:47:19.811" v="1" actId="20577"/>
        <pc:sldMkLst>
          <pc:docMk/>
          <pc:sldMk cId="876744325" sldId="306"/>
        </pc:sldMkLst>
        <pc:spChg chg="mod">
          <ac:chgData name="Schauer, Stephanie L - DHS" userId="S::stephanie.schauer@dhs.wisconsin.gov::a30a45ca-71d3-4c66-bb5b-ad09b7d3d091" providerId="AD" clId="Web-{8E321E50-9764-45CE-9B86-87CDB0203CE6}" dt="2021-03-10T20:47:19.811" v="1" actId="20577"/>
          <ac:spMkLst>
            <pc:docMk/>
            <pc:sldMk cId="876744325" sldId="306"/>
            <ac:spMk id="3" creationId="{00000000-0000-0000-0000-000000000000}"/>
          </ac:spMkLst>
        </pc:spChg>
      </pc:sldChg>
    </pc:docChg>
  </pc:docChgLst>
  <pc:docChgLst>
    <pc:chgData name="Ramminger, Tabitha A  -DHS" userId="S::tabithaa.ramminger@dhs.wisconsin.gov::4c0c0f6a-3e4f-4e81-ac51-439f82ad04c4" providerId="AD" clId="Web-{793BBE4E-967F-4E52-8C89-0CF2A9C5E6DC}"/>
    <pc:docChg chg="">
      <pc:chgData name="Ramminger, Tabitha A  -DHS" userId="S::tabithaa.ramminger@dhs.wisconsin.gov::4c0c0f6a-3e4f-4e81-ac51-439f82ad04c4" providerId="AD" clId="Web-{793BBE4E-967F-4E52-8C89-0CF2A9C5E6DC}" dt="2021-03-22T15:44:44.062" v="6"/>
      <pc:docMkLst>
        <pc:docMk/>
      </pc:docMkLst>
      <pc:sldChg chg="addCm">
        <pc:chgData name="Ramminger, Tabitha A  -DHS" userId="S::tabithaa.ramminger@dhs.wisconsin.gov::4c0c0f6a-3e4f-4e81-ac51-439f82ad04c4" providerId="AD" clId="Web-{793BBE4E-967F-4E52-8C89-0CF2A9C5E6DC}" dt="2021-03-22T14:26:42.373" v="1"/>
        <pc:sldMkLst>
          <pc:docMk/>
          <pc:sldMk cId="361816308" sldId="287"/>
        </pc:sldMkLst>
      </pc:sldChg>
      <pc:sldChg chg="addCm">
        <pc:chgData name="Ramminger, Tabitha A  -DHS" userId="S::tabithaa.ramminger@dhs.wisconsin.gov::4c0c0f6a-3e4f-4e81-ac51-439f82ad04c4" providerId="AD" clId="Web-{793BBE4E-967F-4E52-8C89-0CF2A9C5E6DC}" dt="2021-03-22T14:26:04.854" v="0"/>
        <pc:sldMkLst>
          <pc:docMk/>
          <pc:sldMk cId="3316422668" sldId="309"/>
        </pc:sldMkLst>
      </pc:sldChg>
      <pc:sldChg chg="addCm">
        <pc:chgData name="Ramminger, Tabitha A  -DHS" userId="S::tabithaa.ramminger@dhs.wisconsin.gov::4c0c0f6a-3e4f-4e81-ac51-439f82ad04c4" providerId="AD" clId="Web-{793BBE4E-967F-4E52-8C89-0CF2A9C5E6DC}" dt="2021-03-22T15:42:16.451" v="3"/>
        <pc:sldMkLst>
          <pc:docMk/>
          <pc:sldMk cId="1024117346" sldId="311"/>
        </pc:sldMkLst>
      </pc:sldChg>
      <pc:sldChg chg="addCm">
        <pc:chgData name="Ramminger, Tabitha A  -DHS" userId="S::tabithaa.ramminger@dhs.wisconsin.gov::4c0c0f6a-3e4f-4e81-ac51-439f82ad04c4" providerId="AD" clId="Web-{793BBE4E-967F-4E52-8C89-0CF2A9C5E6DC}" dt="2021-03-22T15:39:38.731" v="2"/>
        <pc:sldMkLst>
          <pc:docMk/>
          <pc:sldMk cId="2930510533" sldId="314"/>
        </pc:sldMkLst>
      </pc:sldChg>
      <pc:sldChg chg="addCm modCm">
        <pc:chgData name="Ramminger, Tabitha A  -DHS" userId="S::tabithaa.ramminger@dhs.wisconsin.gov::4c0c0f6a-3e4f-4e81-ac51-439f82ad04c4" providerId="AD" clId="Web-{793BBE4E-967F-4E52-8C89-0CF2A9C5E6DC}" dt="2021-03-22T15:44:44.062" v="6"/>
        <pc:sldMkLst>
          <pc:docMk/>
          <pc:sldMk cId="1985586606" sldId="318"/>
        </pc:sldMkLst>
      </pc:sldChg>
      <pc:sldChg chg="addCm">
        <pc:chgData name="Ramminger, Tabitha A  -DHS" userId="S::tabithaa.ramminger@dhs.wisconsin.gov::4c0c0f6a-3e4f-4e81-ac51-439f82ad04c4" providerId="AD" clId="Web-{793BBE4E-967F-4E52-8C89-0CF2A9C5E6DC}" dt="2021-03-22T15:43:22.765" v="4"/>
        <pc:sldMkLst>
          <pc:docMk/>
          <pc:sldMk cId="3123289751" sldId="321"/>
        </pc:sldMkLst>
      </pc:sldChg>
    </pc:docChg>
  </pc:docChgLst>
  <pc:docChgLst>
    <pc:chgData name="Ramminger, Tabitha A  -DHS" userId="S::tabithaa.ramminger@dhs.wisconsin.gov::4c0c0f6a-3e4f-4e81-ac51-439f82ad04c4" providerId="AD" clId="Web-{B0F175E6-0FC2-4044-830E-6D676810C54C}"/>
    <pc:docChg chg="">
      <pc:chgData name="Ramminger, Tabitha A  -DHS" userId="S::tabithaa.ramminger@dhs.wisconsin.gov::4c0c0f6a-3e4f-4e81-ac51-439f82ad04c4" providerId="AD" clId="Web-{B0F175E6-0FC2-4044-830E-6D676810C54C}" dt="2021-03-10T16:19:22.386" v="0"/>
      <pc:docMkLst>
        <pc:docMk/>
      </pc:docMkLst>
      <pc:sldChg chg="addCm">
        <pc:chgData name="Ramminger, Tabitha A  -DHS" userId="S::tabithaa.ramminger@dhs.wisconsin.gov::4c0c0f6a-3e4f-4e81-ac51-439f82ad04c4" providerId="AD" clId="Web-{B0F175E6-0FC2-4044-830E-6D676810C54C}" dt="2021-03-10T16:19:22.386" v="0"/>
        <pc:sldMkLst>
          <pc:docMk/>
          <pc:sldMk cId="2026533452" sldId="29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1-03-22T07:26:04.854" idx="4">
    <p:pos x="10" y="10"/>
    <p:text>Would it be better to state something along the lines of.. that while we know the range of symptoms for the virus, we don't know how affected each individual will be?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3-22T07:26:42.373" idx="5">
    <p:pos x="10" y="10"/>
    <p:text>Recommend adding text under pictures to be more inclusive of multiple viewers.
</p:text>
    <p:extLst>
      <p:ext uri="{C676402C-5697-4E1C-873F-D02D1690AC5C}">
        <p15:threadingInfo xmlns:p15="http://schemas.microsoft.com/office/powerpoint/2012/main" timeZoneBias="420"/>
      </p:ext>
    </p:extLst>
  </p:cm>
  <p:cm authorId="4" dt="2021-03-22T13:27:22.381" idx="4">
    <p:pos x="4512" y="2171"/>
    <p:text>not sure what the arrow means?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E4747-D16D-460B-BA9F-99C91A41AA26}"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E6D2-DAAA-4D54-8DE3-EF804C7EB936}" type="slidenum">
              <a:rPr lang="en-US" smtClean="0"/>
              <a:t>‹#›</a:t>
            </a:fld>
            <a:endParaRPr lang="en-US"/>
          </a:p>
        </p:txBody>
      </p:sp>
    </p:spTree>
    <p:extLst>
      <p:ext uri="{BB962C8B-B14F-4D97-AF65-F5344CB8AC3E}">
        <p14:creationId xmlns:p14="http://schemas.microsoft.com/office/powerpoint/2010/main" val="220015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038/nrd.2017.243"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normal to have questions about vaccines, and COVID-19 vaccines in general. Our hope today is that we answer all of your questions and make sure you know what to expect before, during, and after vaccination</a:t>
            </a:r>
            <a:endParaRPr lang="en-US" dirty="0"/>
          </a:p>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1</a:t>
            </a:fld>
            <a:endParaRPr lang="en-US"/>
          </a:p>
        </p:txBody>
      </p:sp>
    </p:spTree>
    <p:extLst>
      <p:ext uri="{BB962C8B-B14F-4D97-AF65-F5344CB8AC3E}">
        <p14:creationId xmlns:p14="http://schemas.microsoft.com/office/powerpoint/2010/main" val="77071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20</a:t>
            </a:fld>
            <a:endParaRPr lang="en-US"/>
          </a:p>
        </p:txBody>
      </p:sp>
    </p:spTree>
    <p:extLst>
      <p:ext uri="{BB962C8B-B14F-4D97-AF65-F5344CB8AC3E}">
        <p14:creationId xmlns:p14="http://schemas.microsoft.com/office/powerpoint/2010/main" val="214707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21</a:t>
            </a:fld>
            <a:endParaRPr lang="en-US"/>
          </a:p>
        </p:txBody>
      </p:sp>
    </p:spTree>
    <p:extLst>
      <p:ext uri="{BB962C8B-B14F-4D97-AF65-F5344CB8AC3E}">
        <p14:creationId xmlns:p14="http://schemas.microsoft.com/office/powerpoint/2010/main" val="272521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22</a:t>
            </a:fld>
            <a:endParaRPr lang="en-US"/>
          </a:p>
        </p:txBody>
      </p:sp>
    </p:spTree>
    <p:extLst>
      <p:ext uri="{BB962C8B-B14F-4D97-AF65-F5344CB8AC3E}">
        <p14:creationId xmlns:p14="http://schemas.microsoft.com/office/powerpoint/2010/main" val="8912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23</a:t>
            </a:fld>
            <a:endParaRPr lang="en-US"/>
          </a:p>
        </p:txBody>
      </p:sp>
    </p:spTree>
    <p:extLst>
      <p:ext uri="{BB962C8B-B14F-4D97-AF65-F5344CB8AC3E}">
        <p14:creationId xmlns:p14="http://schemas.microsoft.com/office/powerpoint/2010/main" val="219668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24</a:t>
            </a:fld>
            <a:endParaRPr lang="en-US"/>
          </a:p>
        </p:txBody>
      </p:sp>
    </p:spTree>
    <p:extLst>
      <p:ext uri="{BB962C8B-B14F-4D97-AF65-F5344CB8AC3E}">
        <p14:creationId xmlns:p14="http://schemas.microsoft.com/office/powerpoint/2010/main" val="194082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29</a:t>
            </a:fld>
            <a:endParaRPr lang="en-US"/>
          </a:p>
        </p:txBody>
      </p:sp>
    </p:spTree>
    <p:extLst>
      <p:ext uri="{BB962C8B-B14F-4D97-AF65-F5344CB8AC3E}">
        <p14:creationId xmlns:p14="http://schemas.microsoft.com/office/powerpoint/2010/main" val="228129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30</a:t>
            </a:fld>
            <a:endParaRPr lang="en-US"/>
          </a:p>
        </p:txBody>
      </p:sp>
    </p:spTree>
    <p:extLst>
      <p:ext uri="{BB962C8B-B14F-4D97-AF65-F5344CB8AC3E}">
        <p14:creationId xmlns:p14="http://schemas.microsoft.com/office/powerpoint/2010/main" val="80352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a:t>
            </a:r>
            <a:r>
              <a:rPr lang="en-US" baseline="0" dirty="0"/>
              <a:t> N</a:t>
            </a:r>
            <a:r>
              <a:rPr lang="en-US" dirty="0"/>
              <a:t>ote: This is somewhat nuanced regarding testing post-exposure. We would still recommend it in high density congregate settings. </a:t>
            </a:r>
          </a:p>
        </p:txBody>
      </p:sp>
      <p:sp>
        <p:nvSpPr>
          <p:cNvPr id="4" name="Slide Number Placeholder 3"/>
          <p:cNvSpPr>
            <a:spLocks noGrp="1"/>
          </p:cNvSpPr>
          <p:nvPr>
            <p:ph type="sldNum" sz="quarter" idx="10"/>
          </p:nvPr>
        </p:nvSpPr>
        <p:spPr/>
        <p:txBody>
          <a:bodyPr/>
          <a:lstStyle/>
          <a:p>
            <a:fld id="{EF01E6D2-DAAA-4D54-8DE3-EF804C7EB936}" type="slidenum">
              <a:rPr lang="en-US" smtClean="0"/>
              <a:t>31</a:t>
            </a:fld>
            <a:endParaRPr lang="en-US"/>
          </a:p>
        </p:txBody>
      </p:sp>
    </p:spTree>
    <p:extLst>
      <p:ext uri="{BB962C8B-B14F-4D97-AF65-F5344CB8AC3E}">
        <p14:creationId xmlns:p14="http://schemas.microsoft.com/office/powerpoint/2010/main" val="153001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Center for Dignity in Healthcare for People with Disability's fact sheet to help people with developmental disabilities understand of the process of getting a COVID-19 vaccine:</a:t>
            </a:r>
            <a:r>
              <a:rPr lang="en-US" sz="1200" b="0" i="0" kern="1200" baseline="0" dirty="0">
                <a:solidFill>
                  <a:schemeClr val="tx1"/>
                </a:solidFill>
                <a:effectLst/>
                <a:latin typeface="+mn-lt"/>
                <a:ea typeface="+mn-ea"/>
                <a:cs typeface="+mn-cs"/>
              </a:rPr>
              <a:t> </a:t>
            </a:r>
            <a:r>
              <a:rPr lang="en-US" dirty="0"/>
              <a:t>https://www.ucucedd.org/wp-content/uploads/2021/01/Social-Story_Getting-the-COVID19-Vaccine.pdf</a:t>
            </a:r>
          </a:p>
        </p:txBody>
      </p:sp>
      <p:sp>
        <p:nvSpPr>
          <p:cNvPr id="4" name="Slide Number Placeholder 3"/>
          <p:cNvSpPr>
            <a:spLocks noGrp="1"/>
          </p:cNvSpPr>
          <p:nvPr>
            <p:ph type="sldNum" sz="quarter" idx="10"/>
          </p:nvPr>
        </p:nvSpPr>
        <p:spPr/>
        <p:txBody>
          <a:bodyPr/>
          <a:lstStyle/>
          <a:p>
            <a:fld id="{EF01E6D2-DAAA-4D54-8DE3-EF804C7EB936}" type="slidenum">
              <a:rPr lang="en-US" smtClean="0"/>
              <a:t>35</a:t>
            </a:fld>
            <a:endParaRPr lang="en-US"/>
          </a:p>
        </p:txBody>
      </p:sp>
    </p:spTree>
    <p:extLst>
      <p:ext uri="{BB962C8B-B14F-4D97-AF65-F5344CB8AC3E}">
        <p14:creationId xmlns:p14="http://schemas.microsoft.com/office/powerpoint/2010/main" val="3696846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37</a:t>
            </a:fld>
            <a:endParaRPr lang="en-US"/>
          </a:p>
        </p:txBody>
      </p:sp>
    </p:spTree>
    <p:extLst>
      <p:ext uri="{BB962C8B-B14F-4D97-AF65-F5344CB8AC3E}">
        <p14:creationId xmlns:p14="http://schemas.microsoft.com/office/powerpoint/2010/main" val="41960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8</a:t>
            </a:fld>
            <a:endParaRPr lang="en-US"/>
          </a:p>
        </p:txBody>
      </p:sp>
    </p:spTree>
    <p:extLst>
      <p:ext uri="{BB962C8B-B14F-4D97-AF65-F5344CB8AC3E}">
        <p14:creationId xmlns:p14="http://schemas.microsoft.com/office/powerpoint/2010/main" val="250708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38</a:t>
            </a:fld>
            <a:endParaRPr lang="en-US"/>
          </a:p>
        </p:txBody>
      </p:sp>
    </p:spTree>
    <p:extLst>
      <p:ext uri="{BB962C8B-B14F-4D97-AF65-F5344CB8AC3E}">
        <p14:creationId xmlns:p14="http://schemas.microsoft.com/office/powerpoint/2010/main" val="262726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key advantage of mRNA vaccines is that they are very easy to create once researchers know the sequence of the viral protein they want to target. With traditional vaccines, you have to do a lot of development. You need a big factory to make the protein, the virus, or</a:t>
            </a:r>
            <a:r>
              <a:rPr lang="en-US" sz="1200" b="0" i="0" kern="1200" baseline="0" dirty="0">
                <a:solidFill>
                  <a:schemeClr val="tx1"/>
                </a:solidFill>
                <a:effectLst/>
                <a:latin typeface="+mn-lt"/>
                <a:ea typeface="+mn-ea"/>
                <a:cs typeface="+mn-cs"/>
              </a:rPr>
              <a:t> the eggs or cells they are grown in</a:t>
            </a:r>
            <a:r>
              <a:rPr lang="en-US" sz="1200" b="0" i="0" kern="1200" dirty="0">
                <a:solidFill>
                  <a:schemeClr val="tx1"/>
                </a:solidFill>
                <a:effectLst/>
                <a:latin typeface="+mn-lt"/>
                <a:ea typeface="+mn-ea"/>
                <a:cs typeface="+mn-cs"/>
              </a:rPr>
              <a:t> and it takes a long time to grow them.</a:t>
            </a:r>
            <a:r>
              <a:rPr lang="en-US" sz="1200" b="0" i="0" kern="1200" baseline="0" dirty="0">
                <a:solidFill>
                  <a:schemeClr val="tx1"/>
                </a:solidFill>
                <a:effectLst/>
                <a:latin typeface="+mn-lt"/>
                <a:ea typeface="+mn-ea"/>
                <a:cs typeface="+mn-cs"/>
              </a:rPr>
              <a:t> With</a:t>
            </a:r>
            <a:r>
              <a:rPr lang="en-US" sz="1200" b="0" i="0" kern="1200" dirty="0">
                <a:solidFill>
                  <a:schemeClr val="tx1"/>
                </a:solidFill>
                <a:effectLst/>
                <a:latin typeface="+mn-lt"/>
                <a:ea typeface="+mn-ea"/>
                <a:cs typeface="+mn-cs"/>
              </a:rPr>
              <a:t> mRNA vaccines, you don’t need all that. By using just the genetic material that makes the Spike glycoprotein – the protein on the surface of the coronavirus that is essential for infecting human cells – the design and manufacture of the vaccine is simplified. The genetic material mRNA is </a:t>
            </a:r>
            <a:r>
              <a:rPr lang="en-US" sz="1200" b="0" i="0" u="sng" kern="1200" dirty="0">
                <a:solidFill>
                  <a:schemeClr val="tx1"/>
                </a:solidFill>
                <a:effectLst/>
                <a:latin typeface="+mn-lt"/>
                <a:ea typeface="+mn-ea"/>
                <a:cs typeface="+mn-cs"/>
                <a:hlinkClick r:id="rId3"/>
              </a:rPr>
              <a:t>easy to make in a laboratory</a:t>
            </a:r>
            <a:r>
              <a:rPr lang="en-US" sz="1200" b="0" i="0" kern="1200" dirty="0">
                <a:solidFill>
                  <a:schemeClr val="tx1"/>
                </a:solidFill>
                <a:effectLst/>
                <a:latin typeface="+mn-lt"/>
                <a:ea typeface="+mn-ea"/>
                <a:cs typeface="+mn-cs"/>
              </a:rPr>
              <a:t>. Manufacturing an mRNA vaccine rather than a protein vaccine can save months, if not years.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Why authoring</a:t>
            </a:r>
            <a:r>
              <a:rPr lang="en-US" sz="1200" b="0" i="0" kern="1200" baseline="0" dirty="0">
                <a:solidFill>
                  <a:schemeClr val="tx1"/>
                </a:solidFill>
                <a:effectLst/>
                <a:latin typeface="+mn-lt"/>
                <a:ea typeface="+mn-ea"/>
                <a:cs typeface="+mn-cs"/>
              </a:rPr>
              <a:t> vaccines takes less time with EUAs: </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FDA officials told vaccine makers they should have two months of safety follow-up from half of the people enrolled in their studies before requesting emergency authorization. The</a:t>
            </a:r>
            <a:r>
              <a:rPr lang="en-US" sz="1200" b="0" i="0" kern="1200" baseline="0" dirty="0">
                <a:solidFill>
                  <a:schemeClr val="tx1"/>
                </a:solidFill>
                <a:effectLst/>
                <a:latin typeface="+mn-lt"/>
                <a:ea typeface="+mn-ea"/>
                <a:cs typeface="+mn-cs"/>
              </a:rPr>
              <a:t> authorized vaccines have already completed the entire clinical trials, and the vaccines have been shown to be safe and effective. </a:t>
            </a:r>
            <a:r>
              <a:rPr lang="en-US" sz="1200" b="0" i="0" kern="1200" dirty="0">
                <a:solidFill>
                  <a:schemeClr val="tx1"/>
                </a:solidFill>
                <a:effectLst/>
                <a:latin typeface="+mn-lt"/>
                <a:ea typeface="+mn-ea"/>
                <a:cs typeface="+mn-cs"/>
              </a:rPr>
              <a:t>Full approval of a vaccine usually requires a longer amount of time.</a:t>
            </a:r>
            <a:r>
              <a:rPr lang="en-US" sz="1200" b="0" i="0" kern="1200" baseline="0" dirty="0">
                <a:solidFill>
                  <a:schemeClr val="tx1"/>
                </a:solidFill>
                <a:effectLst/>
                <a:latin typeface="+mn-lt"/>
                <a:ea typeface="+mn-ea"/>
                <a:cs typeface="+mn-cs"/>
              </a:rPr>
              <a:t> During an emergency like the COVID-19, it is more ethical to authorize the vaccine with less follow up time, especially if the 2 months of current data shows the vaccine is safe and effective.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01E6D2-DAAA-4D54-8DE3-EF804C7EB936}" type="slidenum">
              <a:rPr lang="en-US" smtClean="0"/>
              <a:t>40</a:t>
            </a:fld>
            <a:endParaRPr lang="en-US"/>
          </a:p>
        </p:txBody>
      </p:sp>
    </p:spTree>
    <p:extLst>
      <p:ext uri="{BB962C8B-B14F-4D97-AF65-F5344CB8AC3E}">
        <p14:creationId xmlns:p14="http://schemas.microsoft.com/office/powerpoint/2010/main" val="30027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dirty="0"/>
          </a:p>
        </p:txBody>
      </p:sp>
    </p:spTree>
    <p:extLst>
      <p:ext uri="{BB962C8B-B14F-4D97-AF65-F5344CB8AC3E}">
        <p14:creationId xmlns:p14="http://schemas.microsoft.com/office/powerpoint/2010/main" val="372927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Make</a:t>
            </a:r>
            <a:r>
              <a:rPr lang="en-US" b="0" baseline="0" dirty="0"/>
              <a:t> sure to let people know when they need to come back for their second dose.</a:t>
            </a:r>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42</a:t>
            </a:fld>
            <a:endParaRPr lang="en-US"/>
          </a:p>
        </p:txBody>
      </p:sp>
    </p:spTree>
    <p:extLst>
      <p:ext uri="{BB962C8B-B14F-4D97-AF65-F5344CB8AC3E}">
        <p14:creationId xmlns:p14="http://schemas.microsoft.com/office/powerpoint/2010/main" val="70237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421030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12</a:t>
            </a:fld>
            <a:endParaRPr lang="en-US"/>
          </a:p>
        </p:txBody>
      </p:sp>
    </p:spTree>
    <p:extLst>
      <p:ext uri="{BB962C8B-B14F-4D97-AF65-F5344CB8AC3E}">
        <p14:creationId xmlns:p14="http://schemas.microsoft.com/office/powerpoint/2010/main" val="418966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14</a:t>
            </a:fld>
            <a:endParaRPr lang="en-US"/>
          </a:p>
        </p:txBody>
      </p:sp>
    </p:spTree>
    <p:extLst>
      <p:ext uri="{BB962C8B-B14F-4D97-AF65-F5344CB8AC3E}">
        <p14:creationId xmlns:p14="http://schemas.microsoft.com/office/powerpoint/2010/main" val="197359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15</a:t>
            </a:fld>
            <a:endParaRPr lang="en-US"/>
          </a:p>
        </p:txBody>
      </p:sp>
    </p:spTree>
    <p:extLst>
      <p:ext uri="{BB962C8B-B14F-4D97-AF65-F5344CB8AC3E}">
        <p14:creationId xmlns:p14="http://schemas.microsoft.com/office/powerpoint/2010/main" val="357746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kern="1200" dirty="0">
                <a:solidFill>
                  <a:schemeClr val="tx1"/>
                </a:solidFill>
                <a:effectLst/>
                <a:latin typeface="+mn-lt"/>
                <a:ea typeface="+mn-ea"/>
                <a:cs typeface="+mn-cs"/>
              </a:rPr>
              <a:t>The various safety monitoring systems all work together to make sure that all</a:t>
            </a:r>
            <a:r>
              <a:rPr lang="en-US" sz="1200" b="0" i="0" u="none" kern="1200" baseline="0" dirty="0">
                <a:solidFill>
                  <a:schemeClr val="tx1"/>
                </a:solidFill>
                <a:effectLst/>
                <a:latin typeface="+mn-lt"/>
                <a:ea typeface="+mn-ea"/>
                <a:cs typeface="+mn-cs"/>
              </a:rPr>
              <a:t> vaccines are safe and that any severe side effects get addressed.</a:t>
            </a:r>
            <a:endParaRPr lang="en-US" sz="1200" b="0" i="0" u="none"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kern="1200" dirty="0">
                <a:solidFill>
                  <a:schemeClr val="tx1"/>
                </a:solidFill>
                <a:effectLst/>
                <a:latin typeface="+mn-lt"/>
                <a:ea typeface="+mn-ea"/>
                <a:cs typeface="+mn-cs"/>
              </a:rPr>
              <a:t>Existing Safety Monitoring Systems</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Vaccine Adverse Event Reporting System (VAERS) </a:t>
            </a:r>
            <a:r>
              <a:rPr lang="en-US" sz="1200" u="none" kern="1200" dirty="0">
                <a:solidFill>
                  <a:schemeClr val="tx1"/>
                </a:solidFill>
                <a:effectLst/>
                <a:latin typeface="+mn-lt"/>
                <a:ea typeface="+mn-ea"/>
                <a:cs typeface="+mn-cs"/>
              </a:rPr>
              <a:t>is a national vaccine safety surveillance program that has been used to detect possible safety issues with vaccines for many years. </a:t>
            </a:r>
          </a:p>
          <a:p>
            <a:pPr marL="628650" lvl="1" indent="-171450">
              <a:buFont typeface="Arial" panose="020B0604020202020204" pitchFamily="34" charset="0"/>
              <a:buChar char="•"/>
            </a:pPr>
            <a:r>
              <a:rPr lang="en-US" sz="1200" u="none" kern="1200" dirty="0">
                <a:solidFill>
                  <a:schemeClr val="tx1"/>
                </a:solidFill>
                <a:effectLst/>
                <a:latin typeface="+mn-lt"/>
                <a:ea typeface="+mn-ea"/>
                <a:cs typeface="+mn-cs"/>
              </a:rPr>
              <a:t>Anyone can, but doctors must, report adverse events (possible side effects or health problems) that occur after vaccination using VAERS.</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Vaccine Safety Datalink (VSD) </a:t>
            </a:r>
            <a:r>
              <a:rPr lang="en-US" sz="1200" b="0" u="none" kern="1200" dirty="0">
                <a:solidFill>
                  <a:schemeClr val="tx1"/>
                </a:solidFill>
                <a:effectLst/>
                <a:latin typeface="+mn-lt"/>
                <a:ea typeface="+mn-ea"/>
                <a:cs typeface="+mn-cs"/>
              </a:rPr>
              <a:t>— A network of nine integrated healthcare organizations across the United States that conducts active surveillance and research to monitor the safety of the vaccines; the system is also used to help determine whether possible side effects identified using VAERS are actually related to vaccination</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Clinical Immunization Safety Assessment (CISA) Project</a:t>
            </a:r>
            <a:r>
              <a:rPr lang="en-US" sz="1200" u="none" kern="1200" dirty="0">
                <a:solidFill>
                  <a:schemeClr val="tx1"/>
                </a:solidFill>
                <a:effectLst/>
                <a:latin typeface="+mn-lt"/>
                <a:ea typeface="+mn-ea"/>
                <a:cs typeface="+mn-cs"/>
              </a:rPr>
              <a:t> researches vaccine safety in special populations and helps US clinicians answer vaccine safety questions about specific patients.</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Biologics Effectiveness and Safety System (BEST)</a:t>
            </a:r>
            <a:r>
              <a:rPr lang="en-US" sz="1200" b="0" u="none" kern="1200" dirty="0">
                <a:solidFill>
                  <a:schemeClr val="tx1"/>
                </a:solidFill>
                <a:effectLst/>
                <a:latin typeface="+mn-lt"/>
                <a:ea typeface="+mn-ea"/>
                <a:cs typeface="+mn-cs"/>
              </a:rPr>
              <a:t> — A system of electronic health record, administrative, and claims-based data for active surveillance and research.</a:t>
            </a:r>
          </a:p>
          <a:p>
            <a:pPr marL="171450" indent="-171450">
              <a:buFont typeface="Arial" panose="020B0604020202020204" pitchFamily="34" charset="0"/>
              <a:buChar char="•"/>
            </a:pPr>
            <a:endParaRPr lang="en-US" sz="1200" b="0" u="none" kern="1200" dirty="0">
              <a:solidFill>
                <a:schemeClr val="tx1"/>
              </a:solidFill>
              <a:effectLst/>
              <a:latin typeface="+mn-lt"/>
              <a:ea typeface="+mn-ea"/>
              <a:cs typeface="+mn-cs"/>
            </a:endParaRPr>
          </a:p>
          <a:p>
            <a:pPr marL="0" indent="0">
              <a:buFont typeface="Arial" panose="020B0604020202020204" pitchFamily="34" charset="0"/>
              <a:buNone/>
            </a:pPr>
            <a:r>
              <a:rPr lang="en-US" sz="1200" b="0" u="none" kern="1200" dirty="0">
                <a:solidFill>
                  <a:schemeClr val="tx1"/>
                </a:solidFill>
                <a:effectLst/>
                <a:latin typeface="+mn-lt"/>
                <a:ea typeface="+mn-ea"/>
                <a:cs typeface="+mn-cs"/>
              </a:rPr>
              <a:t>Expanded</a:t>
            </a:r>
            <a:r>
              <a:rPr lang="en-US" sz="1200" b="0" u="none" kern="1200" baseline="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Safety Monitoring Systems</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V-safe</a:t>
            </a:r>
            <a:r>
              <a:rPr lang="en-US" sz="1200" u="none" kern="1200" dirty="0">
                <a:solidFill>
                  <a:schemeClr val="tx1"/>
                </a:solidFill>
                <a:effectLst/>
                <a:latin typeface="+mn-lt"/>
                <a:ea typeface="+mn-ea"/>
                <a:cs typeface="+mn-cs"/>
              </a:rPr>
              <a:t> is a new smartphone-based tool for personalized, post-vaccination health check-ins and easy reporting of side effects. It can also remind you to get your second dose! Follow instructions on the v-safe handout your health care provider gave or will give you after your vaccination.</a:t>
            </a:r>
          </a:p>
          <a:p>
            <a:pPr marL="171450" indent="-171450">
              <a:buFont typeface="Arial" panose="020B0604020202020204" pitchFamily="34" charset="0"/>
              <a:buChar char="•"/>
            </a:pPr>
            <a:r>
              <a:rPr lang="en-US" b="1" u="none" dirty="0"/>
              <a:t>National Healthcare Safety Network (NHSN) </a:t>
            </a:r>
            <a:r>
              <a:rPr lang="en-US" u="none" dirty="0"/>
              <a:t>— An acute and long-term care facility monitoring system with reporting to the Vaccine Adverse Event Reporting System or VAERS that will allow for determination of COVID-19 vaccine adverse event reporting rates.</a:t>
            </a:r>
          </a:p>
        </p:txBody>
      </p:sp>
      <p:sp>
        <p:nvSpPr>
          <p:cNvPr id="4" name="Slide Number Placeholder 3"/>
          <p:cNvSpPr>
            <a:spLocks noGrp="1"/>
          </p:cNvSpPr>
          <p:nvPr>
            <p:ph type="sldNum" sz="quarter" idx="10"/>
          </p:nvPr>
        </p:nvSpPr>
        <p:spPr/>
        <p:txBody>
          <a:bodyPr/>
          <a:lstStyle/>
          <a:p>
            <a:fld id="{EF01E6D2-DAAA-4D54-8DE3-EF804C7EB936}" type="slidenum">
              <a:rPr lang="en-US" smtClean="0"/>
              <a:t>17</a:t>
            </a:fld>
            <a:endParaRPr lang="en-US"/>
          </a:p>
        </p:txBody>
      </p:sp>
    </p:spTree>
    <p:extLst>
      <p:ext uri="{BB962C8B-B14F-4D97-AF65-F5344CB8AC3E}">
        <p14:creationId xmlns:p14="http://schemas.microsoft.com/office/powerpoint/2010/main" val="32593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18</a:t>
            </a:fld>
            <a:endParaRPr lang="en-US"/>
          </a:p>
        </p:txBody>
      </p:sp>
    </p:spTree>
    <p:extLst>
      <p:ext uri="{BB962C8B-B14F-4D97-AF65-F5344CB8AC3E}">
        <p14:creationId xmlns:p14="http://schemas.microsoft.com/office/powerpoint/2010/main" val="162679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E6D2-DAAA-4D54-8DE3-EF804C7EB936}" type="slidenum">
              <a:rPr lang="en-US" smtClean="0"/>
              <a:t>19</a:t>
            </a:fld>
            <a:endParaRPr lang="en-US"/>
          </a:p>
        </p:txBody>
      </p:sp>
    </p:spTree>
    <p:extLst>
      <p:ext uri="{BB962C8B-B14F-4D97-AF65-F5344CB8AC3E}">
        <p14:creationId xmlns:p14="http://schemas.microsoft.com/office/powerpoint/2010/main" val="600986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stock-vector-abstract-geometric-hexagon-medical-wallpaper-1686163810"/>
          <p:cNvPicPr>
            <a:picLocks noChangeAspect="1" noChangeArrowheads="1"/>
          </p:cNvPicPr>
          <p:nvPr/>
        </p:nvPicPr>
        <p:blipFill>
          <a:blip r:embed="rId2" cstate="print">
            <a:extLst>
              <a:ext uri="{28A0092B-C50C-407E-A947-70E740481C1C}">
                <a14:useLocalDpi xmlns:a14="http://schemas.microsoft.com/office/drawing/2010/main" val="0"/>
              </a:ext>
            </a:extLst>
          </a:blip>
          <a:srcRect t="21353" b="21353"/>
          <a:stretch>
            <a:fillRect/>
          </a:stretch>
        </p:blipFill>
        <p:spPr bwMode="auto">
          <a:xfrm>
            <a:off x="264440" y="-31789"/>
            <a:ext cx="11967627" cy="50792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10">
            <a:extLst>
              <a:ext uri="{FF2B5EF4-FFF2-40B4-BE49-F238E27FC236}">
                <a16:creationId xmlns:a16="http://schemas.microsoft.com/office/drawing/2014/main" id="{632B26D8-D16B-E94C-A734-5418905BB497}"/>
              </a:ext>
            </a:extLst>
          </p:cNvPr>
          <p:cNvSpPr/>
          <p:nvPr/>
        </p:nvSpPr>
        <p:spPr>
          <a:xfrm>
            <a:off x="-101600" y="-110835"/>
            <a:ext cx="10617199" cy="5158324"/>
          </a:xfrm>
          <a:custGeom>
            <a:avLst/>
            <a:gdLst>
              <a:gd name="connsiteX0" fmla="*/ 0 w 10992678"/>
              <a:gd name="connsiteY0" fmla="*/ 0 h 4701209"/>
              <a:gd name="connsiteX1" fmla="*/ 10992678 w 10992678"/>
              <a:gd name="connsiteY1" fmla="*/ 0 h 4701209"/>
              <a:gd name="connsiteX2" fmla="*/ 10992678 w 10992678"/>
              <a:gd name="connsiteY2" fmla="*/ 4701209 h 4701209"/>
              <a:gd name="connsiteX3" fmla="*/ 0 w 10992678"/>
              <a:gd name="connsiteY3" fmla="*/ 4701209 h 4701209"/>
              <a:gd name="connsiteX4" fmla="*/ 0 w 10992678"/>
              <a:gd name="connsiteY4" fmla="*/ 0 h 4701209"/>
              <a:gd name="connsiteX0" fmla="*/ 0 w 10992678"/>
              <a:gd name="connsiteY0" fmla="*/ 0 h 4701209"/>
              <a:gd name="connsiteX1" fmla="*/ 10992678 w 10992678"/>
              <a:gd name="connsiteY1" fmla="*/ 0 h 4701209"/>
              <a:gd name="connsiteX2" fmla="*/ 9432235 w 10992678"/>
              <a:gd name="connsiteY2" fmla="*/ 4701209 h 4701209"/>
              <a:gd name="connsiteX3" fmla="*/ 0 w 10992678"/>
              <a:gd name="connsiteY3" fmla="*/ 4701209 h 4701209"/>
              <a:gd name="connsiteX4" fmla="*/ 0 w 10992678"/>
              <a:gd name="connsiteY4" fmla="*/ 0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78" h="4701209">
                <a:moveTo>
                  <a:pt x="0" y="0"/>
                </a:moveTo>
                <a:lnTo>
                  <a:pt x="10992678" y="0"/>
                </a:lnTo>
                <a:lnTo>
                  <a:pt x="9432235" y="4701209"/>
                </a:lnTo>
                <a:lnTo>
                  <a:pt x="0" y="4701209"/>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4440" y="642785"/>
            <a:ext cx="9357639" cy="1825542"/>
          </a:xfrm>
          <a:prstGeom prst="rect">
            <a:avLst/>
          </a:prstGeom>
        </p:spPr>
        <p:txBody>
          <a:bodyPr anchor="b"/>
          <a:lstStyle>
            <a:lvl1pPr algn="ctr">
              <a:defRPr lang="en-US" sz="5100" b="1" kern="1200" dirty="0">
                <a:solidFill>
                  <a:schemeClr val="bg1"/>
                </a:solidFill>
                <a:latin typeface="Helvetica" pitchFamily="2"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816300" y="2774157"/>
            <a:ext cx="8253918" cy="674896"/>
          </a:xfrm>
          <a:prstGeom prst="rect">
            <a:avLst/>
          </a:prstGeom>
        </p:spPr>
        <p:txBody>
          <a:bodyPr/>
          <a:lstStyle>
            <a:lvl1pPr marL="0" indent="0" algn="ctr">
              <a:buNone/>
              <a:defRPr lang="en-US" sz="3000" b="1" kern="1200" dirty="0">
                <a:solidFill>
                  <a:schemeClr val="bg1"/>
                </a:solidFill>
                <a:latin typeface="Helvetica" pitchFamily="2"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p:cNvSpPr>
            <a:spLocks noGrp="1"/>
          </p:cNvSpPr>
          <p:nvPr>
            <p:ph type="body" sz="quarter" idx="10"/>
          </p:nvPr>
        </p:nvSpPr>
        <p:spPr>
          <a:xfrm>
            <a:off x="2415798" y="3754883"/>
            <a:ext cx="4402097" cy="46419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Times" pitchFamily="2" charset="0"/>
                <a:ea typeface="+mn-ea"/>
                <a:cs typeface="+mn-cs"/>
              </a:defRPr>
            </a:lvl1pPr>
            <a:lvl2pPr marL="0" indent="0" algn="ctr"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Times" pitchFamily="2" charset="0"/>
                <a:ea typeface="+mn-ea"/>
                <a:cs typeface="+mn-cs"/>
              </a:defRPr>
            </a:lvl2pPr>
            <a:lvl3pPr marL="0" indent="0" algn="ctr"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Times" pitchFamily="2" charset="0"/>
                <a:ea typeface="+mn-ea"/>
                <a:cs typeface="+mn-cs"/>
              </a:defRPr>
            </a:lvl3pPr>
            <a:lvl4pPr marL="0" indent="0" algn="ctr"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Times" pitchFamily="2" charset="0"/>
                <a:ea typeface="+mn-ea"/>
                <a:cs typeface="+mn-cs"/>
              </a:defRPr>
            </a:lvl4pPr>
            <a:lvl5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bg1"/>
                </a:solidFill>
                <a:latin typeface="Times" pitchFamily="2" charset="0"/>
                <a:ea typeface="+mn-ea"/>
                <a:cs typeface="+mn-cs"/>
              </a:defRPr>
            </a:lvl5pPr>
          </a:lstStyle>
          <a:p>
            <a:pPr lvl="0"/>
            <a:r>
              <a:rPr lang="en-US"/>
              <a:t>Edit Master text styles</a:t>
            </a:r>
          </a:p>
        </p:txBody>
      </p:sp>
      <p:sp>
        <p:nvSpPr>
          <p:cNvPr id="10" name="Text Placeholder 9"/>
          <p:cNvSpPr>
            <a:spLocks noGrp="1"/>
          </p:cNvSpPr>
          <p:nvPr>
            <p:ph type="body" sz="quarter" idx="11"/>
          </p:nvPr>
        </p:nvSpPr>
        <p:spPr>
          <a:xfrm>
            <a:off x="1427163" y="5353050"/>
            <a:ext cx="7475537" cy="1111250"/>
          </a:xfrm>
          <a:prstGeom prst="rect">
            <a:avLst/>
          </a:prstGeom>
        </p:spPr>
        <p:txBody>
          <a:bodyPr/>
          <a:lstStyle>
            <a:lvl1pPr>
              <a:defRPr lang="en-US" sz="2000" kern="1200" dirty="0" smtClean="0">
                <a:solidFill>
                  <a:schemeClr val="tx1"/>
                </a:solidFill>
                <a:latin typeface="Helvetica" panose="020B0604020202020204" pitchFamily="34" charset="0"/>
                <a:ea typeface="+mn-ea"/>
                <a:cs typeface="Helvetica" panose="020B0604020202020204" pitchFamily="34" charset="0"/>
              </a:defRPr>
            </a:lvl1pPr>
            <a:lvl2pPr>
              <a:defRPr lang="en-US" sz="2000" kern="1200" dirty="0" smtClean="0">
                <a:solidFill>
                  <a:schemeClr val="tx1"/>
                </a:solidFill>
                <a:latin typeface="Helvetica" panose="020B0604020202020204" pitchFamily="34" charset="0"/>
                <a:ea typeface="+mn-ea"/>
                <a:cs typeface="Helvetica" panose="020B0604020202020204" pitchFamily="34" charset="0"/>
              </a:defRPr>
            </a:lvl2pPr>
            <a:lvl3pPr>
              <a:defRPr lang="en-US" sz="2000" kern="1200" dirty="0" smtClean="0">
                <a:solidFill>
                  <a:schemeClr val="tx1"/>
                </a:solidFill>
                <a:latin typeface="Helvetica" panose="020B0604020202020204" pitchFamily="34" charset="0"/>
                <a:ea typeface="+mn-ea"/>
                <a:cs typeface="Helvetica" panose="020B0604020202020204" pitchFamily="34" charset="0"/>
              </a:defRPr>
            </a:lvl3pPr>
            <a:lvl4pPr>
              <a:defRPr lang="en-US" sz="2000" kern="1200" dirty="0" smtClean="0">
                <a:solidFill>
                  <a:schemeClr val="tx1"/>
                </a:solidFill>
                <a:latin typeface="Helvetica" panose="020B0604020202020204" pitchFamily="34" charset="0"/>
                <a:ea typeface="+mn-ea"/>
                <a:cs typeface="Helvetica" panose="020B0604020202020204" pitchFamily="34" charset="0"/>
              </a:defRPr>
            </a:lvl4pPr>
            <a:lvl5pPr>
              <a:defRPr lang="en-US" sz="2000" kern="1200" dirty="0">
                <a:solidFill>
                  <a:schemeClr val="tx1"/>
                </a:solidFill>
                <a:latin typeface="Helvetica" panose="020B0604020202020204" pitchFamily="34" charset="0"/>
                <a:ea typeface="+mn-ea"/>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756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3"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0"/>
            <a:ext cx="3568358" cy="10563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9">
            <a:extLst>
              <a:ext uri="{FF2B5EF4-FFF2-40B4-BE49-F238E27FC236}">
                <a16:creationId xmlns:a16="http://schemas.microsoft.com/office/drawing/2014/main" id="{FEA5B304-FA4A-5D49-BEA4-143968E40D08}"/>
              </a:ext>
            </a:extLst>
          </p:cNvPr>
          <p:cNvSpPr/>
          <p:nvPr/>
        </p:nvSpPr>
        <p:spPr>
          <a:xfrm flipH="1">
            <a:off x="1690252" y="0"/>
            <a:ext cx="10596880" cy="1056301"/>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958A1-1014-4F47-89B6-DD77A01969D9}"/>
              </a:ext>
            </a:extLst>
          </p:cNvPr>
          <p:cNvSpPr>
            <a:spLocks noGrp="1"/>
          </p:cNvSpPr>
          <p:nvPr>
            <p:ph type="title"/>
          </p:nvPr>
        </p:nvSpPr>
        <p:spPr>
          <a:xfrm>
            <a:off x="1766048" y="0"/>
            <a:ext cx="10425952" cy="1056301"/>
          </a:xfrm>
          <a:prstGeom prst="rect">
            <a:avLst/>
          </a:prstGeom>
        </p:spPr>
        <p:txBody>
          <a:bodyPr anchor="ct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15" name="Picture Placeholder 14"/>
          <p:cNvSpPr>
            <a:spLocks noGrp="1"/>
          </p:cNvSpPr>
          <p:nvPr>
            <p:ph type="pic" idx="1"/>
          </p:nvPr>
        </p:nvSpPr>
        <p:spPr>
          <a:xfrm>
            <a:off x="6256422" y="1414370"/>
            <a:ext cx="5692524" cy="42262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a:t>Click icon to add picture</a:t>
            </a:r>
          </a:p>
        </p:txBody>
      </p:sp>
      <p:sp>
        <p:nvSpPr>
          <p:cNvPr id="17" name="Text Placeholder 16"/>
          <p:cNvSpPr>
            <a:spLocks noGrp="1"/>
          </p:cNvSpPr>
          <p:nvPr>
            <p:ph type="body" sz="quarter" idx="10"/>
          </p:nvPr>
        </p:nvSpPr>
        <p:spPr>
          <a:xfrm>
            <a:off x="401554" y="1235075"/>
            <a:ext cx="5132972" cy="4155072"/>
          </a:xfrm>
          <a:prstGeom prst="rect">
            <a:avLst/>
          </a:prstGeom>
        </p:spPr>
        <p:txBody>
          <a:bodyPr/>
          <a:lstStyle>
            <a:lvl1pPr>
              <a:defRPr lang="en-US" sz="2800" b="1" kern="1200" dirty="0" smtClean="0">
                <a:solidFill>
                  <a:schemeClr val="tx1"/>
                </a:solidFill>
                <a:latin typeface="Helvetica" pitchFamily="2" charset="0"/>
                <a:ea typeface="+mn-ea"/>
                <a:cs typeface="+mn-cs"/>
              </a:defRPr>
            </a:lvl1pPr>
            <a:lvl2pPr>
              <a:defRPr sz="2800">
                <a:latin typeface="Times" panose="02020603050405020304" pitchFamily="18" charset="0"/>
                <a:cs typeface="Times" panose="02020603050405020304" pitchFamily="18" charset="0"/>
              </a:defRPr>
            </a:lvl2pPr>
            <a:lvl3pPr>
              <a:defRPr sz="2400">
                <a:latin typeface="Times" panose="02020603050405020304" pitchFamily="18" charset="0"/>
                <a:cs typeface="Times" panose="02020603050405020304" pitchFamily="18" charset="0"/>
              </a:defRPr>
            </a:lvl3pPr>
            <a:lvl4pPr>
              <a:defRPr sz="2000">
                <a:latin typeface="Times" panose="02020603050405020304" pitchFamily="18" charset="0"/>
                <a:cs typeface="Times" panose="02020603050405020304" pitchFamily="18" charset="0"/>
              </a:defRPr>
            </a:lvl4pPr>
            <a:lvl5pPr>
              <a:defRPr sz="2000">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61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ngle Column">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83875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tock-vector-abstract-geometric-hexagon-medical-wallpaper-1686163810"/>
          <p:cNvPicPr>
            <a:picLocks noChangeAspect="1" noChangeArrowheads="1"/>
          </p:cNvPicPr>
          <p:nvPr/>
        </p:nvPicPr>
        <p:blipFill>
          <a:blip r:embed="rId2" cstate="print">
            <a:extLst>
              <a:ext uri="{28A0092B-C50C-407E-A947-70E740481C1C}">
                <a14:useLocalDpi xmlns:a14="http://schemas.microsoft.com/office/drawing/2010/main" val="0"/>
              </a:ext>
            </a:extLst>
          </a:blip>
          <a:srcRect t="21353" b="21353"/>
          <a:stretch>
            <a:fillRect/>
          </a:stretch>
        </p:blipFill>
        <p:spPr bwMode="auto">
          <a:xfrm>
            <a:off x="4700336" y="1867891"/>
            <a:ext cx="7491663" cy="31795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10">
            <a:extLst>
              <a:ext uri="{FF2B5EF4-FFF2-40B4-BE49-F238E27FC236}">
                <a16:creationId xmlns:a16="http://schemas.microsoft.com/office/drawing/2014/main" id="{632B26D8-D16B-E94C-A734-5418905BB497}"/>
              </a:ext>
            </a:extLst>
          </p:cNvPr>
          <p:cNvSpPr/>
          <p:nvPr/>
        </p:nvSpPr>
        <p:spPr>
          <a:xfrm>
            <a:off x="-101599" y="1876461"/>
            <a:ext cx="9832402" cy="3171028"/>
          </a:xfrm>
          <a:custGeom>
            <a:avLst/>
            <a:gdLst>
              <a:gd name="connsiteX0" fmla="*/ 0 w 10992678"/>
              <a:gd name="connsiteY0" fmla="*/ 0 h 4701209"/>
              <a:gd name="connsiteX1" fmla="*/ 10992678 w 10992678"/>
              <a:gd name="connsiteY1" fmla="*/ 0 h 4701209"/>
              <a:gd name="connsiteX2" fmla="*/ 10992678 w 10992678"/>
              <a:gd name="connsiteY2" fmla="*/ 4701209 h 4701209"/>
              <a:gd name="connsiteX3" fmla="*/ 0 w 10992678"/>
              <a:gd name="connsiteY3" fmla="*/ 4701209 h 4701209"/>
              <a:gd name="connsiteX4" fmla="*/ 0 w 10992678"/>
              <a:gd name="connsiteY4" fmla="*/ 0 h 4701209"/>
              <a:gd name="connsiteX0" fmla="*/ 0 w 10992678"/>
              <a:gd name="connsiteY0" fmla="*/ 0 h 4701209"/>
              <a:gd name="connsiteX1" fmla="*/ 10992678 w 10992678"/>
              <a:gd name="connsiteY1" fmla="*/ 0 h 4701209"/>
              <a:gd name="connsiteX2" fmla="*/ 9432235 w 10992678"/>
              <a:gd name="connsiteY2" fmla="*/ 4701209 h 4701209"/>
              <a:gd name="connsiteX3" fmla="*/ 0 w 10992678"/>
              <a:gd name="connsiteY3" fmla="*/ 4701209 h 4701209"/>
              <a:gd name="connsiteX4" fmla="*/ 0 w 10992678"/>
              <a:gd name="connsiteY4" fmla="*/ 0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78" h="4701209">
                <a:moveTo>
                  <a:pt x="0" y="0"/>
                </a:moveTo>
                <a:lnTo>
                  <a:pt x="10992678" y="0"/>
                </a:lnTo>
                <a:lnTo>
                  <a:pt x="9432235" y="4701209"/>
                </a:lnTo>
                <a:lnTo>
                  <a:pt x="0" y="4701209"/>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8AC796-767F-5A45-AC71-B82172E3E36B}"/>
              </a:ext>
            </a:extLst>
          </p:cNvPr>
          <p:cNvSpPr>
            <a:spLocks noGrp="1"/>
          </p:cNvSpPr>
          <p:nvPr>
            <p:ph type="title"/>
          </p:nvPr>
        </p:nvSpPr>
        <p:spPr>
          <a:xfrm>
            <a:off x="0" y="2165684"/>
            <a:ext cx="9306761" cy="1769348"/>
          </a:xfrm>
          <a:prstGeom prst="rect">
            <a:avLst/>
          </a:prstGeom>
        </p:spPr>
        <p:txBody>
          <a:bodyPr anchor="b"/>
          <a:lstStyle>
            <a:lvl1pPr marL="0" algn="ctr" defTabSz="914400" rtl="0" eaLnBrk="1" latinLnBrk="0" hangingPunct="1">
              <a:lnSpc>
                <a:spcPct val="90000"/>
              </a:lnSpc>
              <a:spcBef>
                <a:spcPct val="0"/>
              </a:spcBef>
              <a:buNone/>
              <a:defRPr lang="en-US" sz="4400" b="1" kern="1200" dirty="0">
                <a:solidFill>
                  <a:schemeClr val="bg1"/>
                </a:solidFill>
                <a:latin typeface="Helvetica" pitchFamily="2" charset="0"/>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FC54B9-BF9F-0948-804D-0C5B4D6A9644}"/>
              </a:ext>
            </a:extLst>
          </p:cNvPr>
          <p:cNvSpPr>
            <a:spLocks noGrp="1"/>
          </p:cNvSpPr>
          <p:nvPr>
            <p:ph type="body" idx="1"/>
          </p:nvPr>
        </p:nvSpPr>
        <p:spPr>
          <a:xfrm>
            <a:off x="294438" y="4210529"/>
            <a:ext cx="8055476" cy="747248"/>
          </a:xfrm>
          <a:prstGeom prst="rect">
            <a:avLst/>
          </a:prstGeom>
        </p:spPr>
        <p:txBody>
          <a:bodyPr/>
          <a:lstStyle>
            <a:lvl1pPr marL="0" indent="0" algn="ctr">
              <a:buNone/>
              <a:defRPr lang="en-US" sz="3000" b="1" kern="1200" dirty="0">
                <a:solidFill>
                  <a:schemeClr val="bg1"/>
                </a:solidFill>
                <a:latin typeface="Helvetica" pitchFamily="2"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1745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pic>
        <p:nvPicPr>
          <p:cNvPr id="6"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883" r="12156" b="21353"/>
          <a:stretch/>
        </p:blipFill>
        <p:spPr bwMode="auto">
          <a:xfrm>
            <a:off x="4100766" y="0"/>
            <a:ext cx="8113693" cy="16259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19">
            <a:extLst>
              <a:ext uri="{FF2B5EF4-FFF2-40B4-BE49-F238E27FC236}">
                <a16:creationId xmlns:a16="http://schemas.microsoft.com/office/drawing/2014/main" id="{F4E03E2B-FB3F-7243-AABF-E47B400BE729}"/>
              </a:ext>
            </a:extLst>
          </p:cNvPr>
          <p:cNvSpPr/>
          <p:nvPr/>
        </p:nvSpPr>
        <p:spPr>
          <a:xfrm>
            <a:off x="-30831" y="0"/>
            <a:ext cx="8788090" cy="1625968"/>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04A34-8AC1-C84E-A094-36B469BAAEB7}"/>
              </a:ext>
            </a:extLst>
          </p:cNvPr>
          <p:cNvSpPr>
            <a:spLocks noGrp="1"/>
          </p:cNvSpPr>
          <p:nvPr>
            <p:ph type="title" hasCustomPrompt="1"/>
          </p:nvPr>
        </p:nvSpPr>
        <p:spPr>
          <a:xfrm>
            <a:off x="0" y="0"/>
            <a:ext cx="8650941" cy="1647833"/>
          </a:xfrm>
          <a:prstGeom prst="rect">
            <a:avLst/>
          </a:prstGeom>
        </p:spPr>
        <p:txBody>
          <a:bodyPr anchor="ct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4" name="Text Placeholder 3"/>
          <p:cNvSpPr>
            <a:spLocks noGrp="1"/>
          </p:cNvSpPr>
          <p:nvPr>
            <p:ph type="body" sz="quarter" idx="10"/>
          </p:nvPr>
        </p:nvSpPr>
        <p:spPr>
          <a:xfrm>
            <a:off x="3307884" y="2064311"/>
            <a:ext cx="5522351" cy="3915148"/>
          </a:xfrm>
          <a:prstGeom prst="rect">
            <a:avLst/>
          </a:prstGeom>
        </p:spPr>
        <p:txBody>
          <a:bodyPr/>
          <a:lstStyle>
            <a:lvl1pPr>
              <a:defRPr>
                <a:latin typeface="Times" panose="02020603050405020304" pitchFamily="18" charset="0"/>
                <a:cs typeface="Times" panose="02020603050405020304" pitchFamily="18" charset="0"/>
              </a:defRPr>
            </a:lvl1pPr>
            <a:lvl2pPr>
              <a:defRPr>
                <a:latin typeface="Times" panose="02020603050405020304" pitchFamily="18" charset="0"/>
                <a:cs typeface="Times" panose="02020603050405020304" pitchFamily="18" charset="0"/>
              </a:defRPr>
            </a:lvl2pPr>
            <a:lvl3pPr>
              <a:defRPr>
                <a:latin typeface="Times" panose="02020603050405020304" pitchFamily="18" charset="0"/>
                <a:cs typeface="Times" panose="02020603050405020304" pitchFamily="18" charset="0"/>
              </a:defRPr>
            </a:lvl3pPr>
            <a:lvl4pPr>
              <a:defRPr>
                <a:latin typeface="Times" panose="02020603050405020304" pitchFamily="18" charset="0"/>
                <a:cs typeface="Times" panose="02020603050405020304" pitchFamily="18" charset="0"/>
              </a:defRPr>
            </a:lvl4pPr>
            <a:lvl5pPr>
              <a:defRPr>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438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0"/>
            <a:ext cx="3568358" cy="10563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19">
            <a:extLst>
              <a:ext uri="{FF2B5EF4-FFF2-40B4-BE49-F238E27FC236}">
                <a16:creationId xmlns:a16="http://schemas.microsoft.com/office/drawing/2014/main" id="{F4E03E2B-FB3F-7243-AABF-E47B400BE729}"/>
              </a:ext>
            </a:extLst>
          </p:cNvPr>
          <p:cNvSpPr/>
          <p:nvPr/>
        </p:nvSpPr>
        <p:spPr>
          <a:xfrm flipH="1">
            <a:off x="1699484" y="0"/>
            <a:ext cx="10596880" cy="1056301"/>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CFF39-11DD-FB40-A25B-7884BE69CAB0}"/>
              </a:ext>
            </a:extLst>
          </p:cNvPr>
          <p:cNvSpPr>
            <a:spLocks noGrp="1"/>
          </p:cNvSpPr>
          <p:nvPr>
            <p:ph type="title"/>
          </p:nvPr>
        </p:nvSpPr>
        <p:spPr>
          <a:xfrm>
            <a:off x="1699484" y="1"/>
            <a:ext cx="10596880" cy="1056300"/>
          </a:xfrm>
          <a:prstGeom prst="rect">
            <a:avLst/>
          </a:prstGeom>
        </p:spPr>
        <p:txBody>
          <a:bodyPr anchor="ct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11C489DC-3B78-3546-ADFB-B72D204C175E}"/>
              </a:ext>
            </a:extLst>
          </p:cNvPr>
          <p:cNvSpPr>
            <a:spLocks noGrp="1"/>
          </p:cNvSpPr>
          <p:nvPr>
            <p:ph idx="1"/>
          </p:nvPr>
        </p:nvSpPr>
        <p:spPr>
          <a:xfrm>
            <a:off x="838200" y="1825625"/>
            <a:ext cx="10515600" cy="4351338"/>
          </a:xfrm>
          <a:prstGeom prst="rect">
            <a:avLst/>
          </a:prstGeom>
        </p:spPr>
        <p:txBody>
          <a:bodyPr/>
          <a:lstStyle>
            <a:lvl1pPr>
              <a:defRPr lang="en-US" sz="2800" b="1" kern="1200" dirty="0">
                <a:solidFill>
                  <a:schemeClr val="tx1"/>
                </a:solidFill>
                <a:latin typeface="Helvetica" pitchFamily="2" charset="0"/>
                <a:ea typeface="+mn-ea"/>
                <a:cs typeface="+mn-cs"/>
              </a:defRPr>
            </a:lvl1pPr>
            <a:lvl2pPr>
              <a:defRPr lang="en-US" sz="2800" kern="1200" dirty="0">
                <a:solidFill>
                  <a:schemeClr val="tx1"/>
                </a:solidFill>
                <a:latin typeface="Times" pitchFamily="2" charset="0"/>
                <a:ea typeface="+mn-ea"/>
                <a:cs typeface="+mn-cs"/>
              </a:defRPr>
            </a:lvl2pPr>
            <a:lvl3pPr>
              <a:defRPr sz="2400">
                <a:latin typeface="Times" panose="02020603050405020304" pitchFamily="18" charset="0"/>
                <a:cs typeface="Times" panose="02020603050405020304" pitchFamily="18" charset="0"/>
              </a:defRPr>
            </a:lvl3pPr>
            <a:lvl4pPr>
              <a:defRPr sz="2000">
                <a:latin typeface="Times" panose="02020603050405020304" pitchFamily="18" charset="0"/>
                <a:cs typeface="Times" panose="02020603050405020304" pitchFamily="18" charset="0"/>
              </a:defRPr>
            </a:lvl4pPr>
            <a:lvl5pPr>
              <a:defRPr sz="2000">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856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0"/>
            <a:ext cx="3568358" cy="10563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19">
            <a:extLst>
              <a:ext uri="{FF2B5EF4-FFF2-40B4-BE49-F238E27FC236}">
                <a16:creationId xmlns:a16="http://schemas.microsoft.com/office/drawing/2014/main" id="{F4E03E2B-FB3F-7243-AABF-E47B400BE729}"/>
              </a:ext>
            </a:extLst>
          </p:cNvPr>
          <p:cNvSpPr/>
          <p:nvPr/>
        </p:nvSpPr>
        <p:spPr>
          <a:xfrm flipH="1">
            <a:off x="1699484" y="0"/>
            <a:ext cx="10596880" cy="1056301"/>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57071-E1AF-B14D-AA12-B4048560C8C5}"/>
              </a:ext>
            </a:extLst>
          </p:cNvPr>
          <p:cNvSpPr>
            <a:spLocks noGrp="1"/>
          </p:cNvSpPr>
          <p:nvPr>
            <p:ph type="title"/>
          </p:nvPr>
        </p:nvSpPr>
        <p:spPr>
          <a:xfrm>
            <a:off x="1699484" y="0"/>
            <a:ext cx="10609056" cy="1056301"/>
          </a:xfrm>
          <a:prstGeom prst="rect">
            <a:avLst/>
          </a:prstGeom>
        </p:spPr>
        <p:txBody>
          <a:bodyPr anchor="ct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A6F0D018-BC34-C046-B915-D08E4FBC7C70}"/>
              </a:ext>
            </a:extLst>
          </p:cNvPr>
          <p:cNvSpPr>
            <a:spLocks noGrp="1"/>
          </p:cNvSpPr>
          <p:nvPr>
            <p:ph sz="half" idx="1"/>
          </p:nvPr>
        </p:nvSpPr>
        <p:spPr>
          <a:xfrm>
            <a:off x="838200" y="1825625"/>
            <a:ext cx="5181600" cy="4351338"/>
          </a:xfrm>
          <a:prstGeom prst="rect">
            <a:avLst/>
          </a:prstGeom>
        </p:spPr>
        <p:txBody>
          <a:bodyPr/>
          <a:lstStyle>
            <a:lvl1pPr>
              <a:defRPr lang="en-US" sz="2800" b="1" kern="1200" dirty="0">
                <a:solidFill>
                  <a:schemeClr val="tx1"/>
                </a:solidFill>
                <a:latin typeface="Helvetica" pitchFamily="2" charset="0"/>
                <a:ea typeface="+mn-ea"/>
                <a:cs typeface="+mn-cs"/>
              </a:defRPr>
            </a:lvl1pPr>
            <a:lvl2pPr>
              <a:defRPr sz="2800">
                <a:latin typeface="Times" panose="02020603050405020304" pitchFamily="18" charset="0"/>
                <a:cs typeface="Times" panose="02020603050405020304" pitchFamily="18" charset="0"/>
              </a:defRPr>
            </a:lvl2pPr>
            <a:lvl3pPr>
              <a:defRPr sz="2400">
                <a:latin typeface="Times" panose="02020603050405020304" pitchFamily="18" charset="0"/>
                <a:cs typeface="Times" panose="02020603050405020304" pitchFamily="18" charset="0"/>
              </a:defRPr>
            </a:lvl3pPr>
            <a:lvl4pPr>
              <a:defRPr sz="2000">
                <a:latin typeface="Times" panose="02020603050405020304" pitchFamily="18" charset="0"/>
                <a:cs typeface="Times" panose="02020603050405020304" pitchFamily="18" charset="0"/>
              </a:defRPr>
            </a:lvl4pPr>
            <a:lvl5pPr>
              <a:defRPr sz="2000">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3FE7B0-E4E3-BA4E-B2CD-33FE78F3BCB5}"/>
              </a:ext>
            </a:extLst>
          </p:cNvPr>
          <p:cNvSpPr>
            <a:spLocks noGrp="1"/>
          </p:cNvSpPr>
          <p:nvPr>
            <p:ph sz="half" idx="2"/>
          </p:nvPr>
        </p:nvSpPr>
        <p:spPr>
          <a:xfrm>
            <a:off x="6172200" y="1825625"/>
            <a:ext cx="5181600" cy="4351338"/>
          </a:xfrm>
          <a:prstGeom prst="rect">
            <a:avLst/>
          </a:prstGeom>
        </p:spPr>
        <p:txBody>
          <a:bodyPr/>
          <a:lstStyle>
            <a:lvl1pPr>
              <a:defRPr lang="en-US" sz="2800" b="1" kern="1200" dirty="0">
                <a:solidFill>
                  <a:schemeClr val="tx1"/>
                </a:solidFill>
                <a:latin typeface="Helvetica" pitchFamily="2" charset="0"/>
                <a:ea typeface="+mn-ea"/>
                <a:cs typeface="+mn-cs"/>
              </a:defRPr>
            </a:lvl1pPr>
            <a:lvl2pPr>
              <a:defRPr sz="2800">
                <a:latin typeface="Times" panose="02020603050405020304" pitchFamily="18" charset="0"/>
                <a:cs typeface="Times" panose="02020603050405020304" pitchFamily="18" charset="0"/>
              </a:defRPr>
            </a:lvl2pPr>
            <a:lvl3pPr>
              <a:defRPr sz="2400">
                <a:latin typeface="Times" panose="02020603050405020304" pitchFamily="18" charset="0"/>
                <a:cs typeface="Times" panose="02020603050405020304" pitchFamily="18" charset="0"/>
              </a:defRPr>
            </a:lvl3pPr>
            <a:lvl4pPr>
              <a:defRPr sz="2000">
                <a:latin typeface="Times" panose="02020603050405020304" pitchFamily="18" charset="0"/>
                <a:cs typeface="Times" panose="02020603050405020304" pitchFamily="18" charset="0"/>
              </a:defRPr>
            </a:lvl4pPr>
            <a:lvl5pPr>
              <a:defRPr sz="2000">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11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0"/>
            <a:ext cx="3568358" cy="10563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Rectangle 19">
            <a:extLst>
              <a:ext uri="{FF2B5EF4-FFF2-40B4-BE49-F238E27FC236}">
                <a16:creationId xmlns:a16="http://schemas.microsoft.com/office/drawing/2014/main" id="{FEA5B304-FA4A-5D49-BEA4-143968E40D08}"/>
              </a:ext>
            </a:extLst>
          </p:cNvPr>
          <p:cNvSpPr/>
          <p:nvPr/>
        </p:nvSpPr>
        <p:spPr>
          <a:xfrm flipH="1">
            <a:off x="1690252" y="0"/>
            <a:ext cx="10596880" cy="1056301"/>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9F39B-E2E6-FB49-B913-F307ED61D303}"/>
              </a:ext>
            </a:extLst>
          </p:cNvPr>
          <p:cNvSpPr>
            <a:spLocks noGrp="1"/>
          </p:cNvSpPr>
          <p:nvPr>
            <p:ph type="title"/>
          </p:nvPr>
        </p:nvSpPr>
        <p:spPr>
          <a:xfrm>
            <a:off x="1846728" y="0"/>
            <a:ext cx="10345271" cy="1056303"/>
          </a:xfrm>
          <a:prstGeom prst="rect">
            <a:avLst/>
          </a:prstGeom>
        </p:spPr>
        <p:txBody>
          <a:bodyPr anchor="ctr"/>
          <a:lstStyle>
            <a:lvl1pPr marL="0" algn="ctr" defTabSz="914400" rtl="0" eaLnBrk="1" latinLnBrk="0" hangingPunct="1">
              <a:lnSpc>
                <a:spcPct val="90000"/>
              </a:lnSpc>
              <a:spcBef>
                <a:spcPct val="0"/>
              </a:spcBef>
              <a:buNone/>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47367332-783B-514F-8D2B-1D0D4CE84499}"/>
              </a:ext>
            </a:extLst>
          </p:cNvPr>
          <p:cNvSpPr>
            <a:spLocks noGrp="1"/>
          </p:cNvSpPr>
          <p:nvPr>
            <p:ph type="body" idx="1"/>
          </p:nvPr>
        </p:nvSpPr>
        <p:spPr>
          <a:xfrm>
            <a:off x="839788" y="1681163"/>
            <a:ext cx="5157787" cy="823912"/>
          </a:xfrm>
          <a:prstGeom prst="rect">
            <a:avLst/>
          </a:prstGeom>
        </p:spPr>
        <p:txBody>
          <a:bodyPr anchor="b"/>
          <a:lstStyle>
            <a:lvl1pPr marL="0" indent="0">
              <a:buNone/>
              <a:defRPr lang="en-US" sz="2800" b="1" kern="1200" dirty="0">
                <a:solidFill>
                  <a:schemeClr val="tx1"/>
                </a:solidFill>
                <a:latin typeface="Helvetica"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99778C-FDC7-634A-9369-99E800A3DB72}"/>
              </a:ext>
            </a:extLst>
          </p:cNvPr>
          <p:cNvSpPr>
            <a:spLocks noGrp="1"/>
          </p:cNvSpPr>
          <p:nvPr>
            <p:ph sz="half" idx="2"/>
          </p:nvPr>
        </p:nvSpPr>
        <p:spPr>
          <a:xfrm>
            <a:off x="839788" y="2505075"/>
            <a:ext cx="5157787" cy="3684588"/>
          </a:xfrm>
          <a:prstGeom prst="rect">
            <a:avLst/>
          </a:prstGeom>
        </p:spPr>
        <p:txBody>
          <a:bodyPr/>
          <a:lstStyle>
            <a:lvl1pPr>
              <a:defRPr lang="en-US" sz="2800" b="0" kern="1200" dirty="0">
                <a:solidFill>
                  <a:schemeClr val="tx1"/>
                </a:solidFill>
                <a:latin typeface="Helvetica" pitchFamily="2" charset="0"/>
                <a:ea typeface="+mn-ea"/>
                <a:cs typeface="+mn-cs"/>
              </a:defRPr>
            </a:lvl1pPr>
            <a:lvl2pPr>
              <a:defRPr sz="2800">
                <a:latin typeface="Times" panose="02020603050405020304" pitchFamily="18" charset="0"/>
                <a:cs typeface="Times" panose="02020603050405020304" pitchFamily="18" charset="0"/>
              </a:defRPr>
            </a:lvl2pPr>
            <a:lvl3pPr>
              <a:defRPr sz="2400">
                <a:latin typeface="Times" panose="02020603050405020304" pitchFamily="18" charset="0"/>
                <a:cs typeface="Times" panose="02020603050405020304" pitchFamily="18" charset="0"/>
              </a:defRPr>
            </a:lvl3pPr>
            <a:lvl4pPr>
              <a:defRPr sz="2000">
                <a:latin typeface="Times" panose="02020603050405020304" pitchFamily="18" charset="0"/>
                <a:cs typeface="Times" panose="02020603050405020304" pitchFamily="18" charset="0"/>
              </a:defRPr>
            </a:lvl4pPr>
            <a:lvl5pPr>
              <a:defRPr sz="2000">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417B0A-DE79-624C-A2F1-2EA3DCBDC2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lang="en-US" sz="2800" b="1" kern="1200" dirty="0">
                <a:solidFill>
                  <a:schemeClr val="tx1"/>
                </a:solidFill>
                <a:latin typeface="Helvetica"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028CE7-A867-804D-9975-BC0CA3A59FCC}"/>
              </a:ext>
            </a:extLst>
          </p:cNvPr>
          <p:cNvSpPr>
            <a:spLocks noGrp="1"/>
          </p:cNvSpPr>
          <p:nvPr>
            <p:ph sz="quarter" idx="4"/>
          </p:nvPr>
        </p:nvSpPr>
        <p:spPr>
          <a:xfrm>
            <a:off x="6172200" y="2505075"/>
            <a:ext cx="5183188" cy="3684588"/>
          </a:xfrm>
          <a:prstGeom prst="rect">
            <a:avLst/>
          </a:prstGeom>
        </p:spPr>
        <p:txBody>
          <a:bodyPr/>
          <a:lstStyle>
            <a:lvl1pPr>
              <a:defRPr lang="en-US" sz="2800" b="0" kern="1200" dirty="0">
                <a:solidFill>
                  <a:schemeClr val="tx1"/>
                </a:solidFill>
                <a:latin typeface="Helvetica" pitchFamily="2" charset="0"/>
                <a:ea typeface="+mn-ea"/>
                <a:cs typeface="+mn-cs"/>
              </a:defRPr>
            </a:lvl1pPr>
            <a:lvl2pPr>
              <a:defRPr sz="2800">
                <a:latin typeface="Times" panose="02020603050405020304" pitchFamily="18" charset="0"/>
                <a:cs typeface="Times" panose="02020603050405020304" pitchFamily="18" charset="0"/>
              </a:defRPr>
            </a:lvl2pPr>
            <a:lvl3pPr>
              <a:defRPr sz="2400">
                <a:latin typeface="Times" panose="02020603050405020304" pitchFamily="18" charset="0"/>
                <a:cs typeface="Times" panose="02020603050405020304" pitchFamily="18" charset="0"/>
              </a:defRPr>
            </a:lvl3pPr>
            <a:lvl4pPr>
              <a:defRPr sz="2000">
                <a:latin typeface="Times" panose="02020603050405020304" pitchFamily="18" charset="0"/>
                <a:cs typeface="Times" panose="02020603050405020304" pitchFamily="18" charset="0"/>
              </a:defRPr>
            </a:lvl4pPr>
            <a:lvl5pPr>
              <a:defRPr sz="2000">
                <a:latin typeface="Times" panose="02020603050405020304" pitchFamily="18" charset="0"/>
                <a:cs typeface="Times"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92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883" r="12156" b="21353"/>
          <a:stretch/>
        </p:blipFill>
        <p:spPr bwMode="auto">
          <a:xfrm>
            <a:off x="4100766" y="0"/>
            <a:ext cx="8113693" cy="16259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19">
            <a:extLst>
              <a:ext uri="{FF2B5EF4-FFF2-40B4-BE49-F238E27FC236}">
                <a16:creationId xmlns:a16="http://schemas.microsoft.com/office/drawing/2014/main" id="{F4E03E2B-FB3F-7243-AABF-E47B400BE729}"/>
              </a:ext>
            </a:extLst>
          </p:cNvPr>
          <p:cNvSpPr/>
          <p:nvPr/>
        </p:nvSpPr>
        <p:spPr>
          <a:xfrm>
            <a:off x="-30831" y="0"/>
            <a:ext cx="8788090" cy="1625968"/>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04A34-8AC1-C84E-A094-36B469BAAEB7}"/>
              </a:ext>
            </a:extLst>
          </p:cNvPr>
          <p:cNvSpPr>
            <a:spLocks noGrp="1"/>
          </p:cNvSpPr>
          <p:nvPr>
            <p:ph type="title"/>
          </p:nvPr>
        </p:nvSpPr>
        <p:spPr>
          <a:xfrm>
            <a:off x="215152" y="1"/>
            <a:ext cx="8408895" cy="1625967"/>
          </a:xfrm>
          <a:prstGeom prst="rect">
            <a:avLst/>
          </a:prstGeom>
        </p:spPr>
        <p:txBody>
          <a:bodyPr anchor="ctr"/>
          <a:lstStyle>
            <a:lvl1pPr>
              <a:defRPr lang="en-US" sz="4000" b="1" kern="1200" dirty="0">
                <a:solidFill>
                  <a:schemeClr val="bg1"/>
                </a:solidFill>
                <a:latin typeface="Helvetica" pitchFamily="2"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03102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444" t="38686" b="21353"/>
          <a:stretch/>
        </p:blipFill>
        <p:spPr bwMode="auto">
          <a:xfrm flipH="1">
            <a:off x="-517912" y="-13043"/>
            <a:ext cx="5251277" cy="20573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9">
            <a:extLst>
              <a:ext uri="{FF2B5EF4-FFF2-40B4-BE49-F238E27FC236}">
                <a16:creationId xmlns:a16="http://schemas.microsoft.com/office/drawing/2014/main" id="{FEA5B304-FA4A-5D49-BEA4-143968E40D08}"/>
              </a:ext>
            </a:extLst>
          </p:cNvPr>
          <p:cNvSpPr/>
          <p:nvPr/>
        </p:nvSpPr>
        <p:spPr>
          <a:xfrm flipH="1">
            <a:off x="1142366" y="-26895"/>
            <a:ext cx="3629659" cy="2066632"/>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 name="connsiteX0" fmla="*/ 0 w 10596880"/>
              <a:gd name="connsiteY0" fmla="*/ 0 h 1061043"/>
              <a:gd name="connsiteX1" fmla="*/ 10596880 w 10596880"/>
              <a:gd name="connsiteY1" fmla="*/ 0 h 1061043"/>
              <a:gd name="connsiteX2" fmla="*/ 8880083 w 10596880"/>
              <a:gd name="connsiteY2" fmla="*/ 1061043 h 1061043"/>
              <a:gd name="connsiteX3" fmla="*/ 0 w 10596880"/>
              <a:gd name="connsiteY3" fmla="*/ 1056301 h 1061043"/>
              <a:gd name="connsiteX4" fmla="*/ 0 w 10596880"/>
              <a:gd name="connsiteY4" fmla="*/ 0 h 1061043"/>
              <a:gd name="connsiteX0" fmla="*/ 0 w 10596880"/>
              <a:gd name="connsiteY0" fmla="*/ 0 h 1061043"/>
              <a:gd name="connsiteX1" fmla="*/ 10596880 w 10596880"/>
              <a:gd name="connsiteY1" fmla="*/ 0 h 1061043"/>
              <a:gd name="connsiteX2" fmla="*/ 9176706 w 10596880"/>
              <a:gd name="connsiteY2" fmla="*/ 1061043 h 1061043"/>
              <a:gd name="connsiteX3" fmla="*/ 0 w 10596880"/>
              <a:gd name="connsiteY3" fmla="*/ 1056301 h 1061043"/>
              <a:gd name="connsiteX4" fmla="*/ 0 w 10596880"/>
              <a:gd name="connsiteY4" fmla="*/ 0 h 1061043"/>
              <a:gd name="connsiteX0" fmla="*/ 0 w 10596880"/>
              <a:gd name="connsiteY0" fmla="*/ 0 h 1061043"/>
              <a:gd name="connsiteX1" fmla="*/ 10596880 w 10596880"/>
              <a:gd name="connsiteY1" fmla="*/ 0 h 1061043"/>
              <a:gd name="connsiteX2" fmla="*/ 9014909 w 10596880"/>
              <a:gd name="connsiteY2" fmla="*/ 1061043 h 1061043"/>
              <a:gd name="connsiteX3" fmla="*/ 0 w 10596880"/>
              <a:gd name="connsiteY3" fmla="*/ 1056301 h 1061043"/>
              <a:gd name="connsiteX4" fmla="*/ 0 w 10596880"/>
              <a:gd name="connsiteY4" fmla="*/ 0 h 1061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61043">
                <a:moveTo>
                  <a:pt x="0" y="0"/>
                </a:moveTo>
                <a:lnTo>
                  <a:pt x="10596880" y="0"/>
                </a:lnTo>
                <a:lnTo>
                  <a:pt x="9014909" y="1061043"/>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26AB6-C199-D648-A438-B118A21E1911}"/>
              </a:ext>
            </a:extLst>
          </p:cNvPr>
          <p:cNvSpPr>
            <a:spLocks noGrp="1"/>
          </p:cNvSpPr>
          <p:nvPr>
            <p:ph type="title"/>
          </p:nvPr>
        </p:nvSpPr>
        <p:spPr>
          <a:xfrm>
            <a:off x="1142366" y="-31512"/>
            <a:ext cx="3788222" cy="2088911"/>
          </a:xfrm>
          <a:prstGeom prst="rect">
            <a:avLst/>
          </a:prstGeom>
        </p:spPr>
        <p:txBody>
          <a:bodyPr anchor="ct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923607E3-E802-9E46-A496-A54BD76F2179}"/>
              </a:ext>
            </a:extLst>
          </p:cNvPr>
          <p:cNvSpPr>
            <a:spLocks noGrp="1"/>
          </p:cNvSpPr>
          <p:nvPr>
            <p:ph idx="1"/>
          </p:nvPr>
        </p:nvSpPr>
        <p:spPr>
          <a:xfrm>
            <a:off x="5183188" y="987425"/>
            <a:ext cx="6172200" cy="4873625"/>
          </a:xfrm>
          <a:prstGeom prst="rect">
            <a:avLst/>
          </a:prstGeom>
        </p:spPr>
        <p:txBody>
          <a:bodyPr/>
          <a:lstStyle>
            <a:lvl1pPr>
              <a:defRPr lang="en-US" sz="2800" b="1" kern="1200" dirty="0">
                <a:solidFill>
                  <a:schemeClr val="tx1"/>
                </a:solidFill>
                <a:latin typeface="Helvetica" pitchFamily="2" charset="0"/>
                <a:ea typeface="+mn-ea"/>
                <a:cs typeface="+mn-cs"/>
              </a:defRPr>
            </a:lvl1pPr>
            <a:lvl2pPr>
              <a:defRPr sz="3200">
                <a:latin typeface="Times" panose="02020603050405020304" pitchFamily="18" charset="0"/>
                <a:cs typeface="Times" panose="02020603050405020304" pitchFamily="18" charset="0"/>
              </a:defRPr>
            </a:lvl2pPr>
            <a:lvl3pPr>
              <a:defRPr sz="2800">
                <a:latin typeface="Times" panose="02020603050405020304" pitchFamily="18" charset="0"/>
                <a:cs typeface="Times" panose="02020603050405020304" pitchFamily="18" charset="0"/>
              </a:defRPr>
            </a:lvl3pPr>
            <a:lvl4pPr>
              <a:defRPr sz="2400">
                <a:latin typeface="Times" panose="02020603050405020304" pitchFamily="18" charset="0"/>
                <a:cs typeface="Times" panose="02020603050405020304" pitchFamily="18" charset="0"/>
              </a:defRPr>
            </a:lvl4pPr>
            <a:lvl5pPr>
              <a:defRPr sz="2400">
                <a:latin typeface="Times" panose="02020603050405020304" pitchFamily="18" charset="0"/>
                <a:cs typeface="Times" panose="0202060305040502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CF4F23B-E04A-9445-A4F0-786B96AE8540}"/>
              </a:ext>
            </a:extLst>
          </p:cNvPr>
          <p:cNvSpPr>
            <a:spLocks noGrp="1"/>
          </p:cNvSpPr>
          <p:nvPr>
            <p:ph type="body" sz="half" idx="2"/>
          </p:nvPr>
        </p:nvSpPr>
        <p:spPr>
          <a:xfrm>
            <a:off x="839788" y="2057400"/>
            <a:ext cx="3932237" cy="3811588"/>
          </a:xfrm>
          <a:prstGeom prst="rect">
            <a:avLst/>
          </a:prstGeom>
        </p:spPr>
        <p:txBody>
          <a:bodyPr/>
          <a:lstStyle>
            <a:lvl1pPr marL="0" indent="0">
              <a:buNone/>
              <a:defRPr sz="2000">
                <a:latin typeface="Times" panose="02020603050405020304" pitchFamily="18" charset="0"/>
                <a:cs typeface="Times"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523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9741F865-B1E6-0340-9E7A-A0E671B96521}"/>
              </a:ext>
            </a:extLst>
          </p:cNvPr>
          <p:cNvPicPr>
            <a:picLocks noChangeAspect="1"/>
          </p:cNvPicPr>
          <p:nvPr/>
        </p:nvPicPr>
        <p:blipFill>
          <a:blip r:embed="rId13"/>
          <a:stretch>
            <a:fillRect/>
          </a:stretch>
        </p:blipFill>
        <p:spPr>
          <a:xfrm>
            <a:off x="9494911" y="6059056"/>
            <a:ext cx="2502886" cy="479720"/>
          </a:xfrm>
          <a:prstGeom prst="rect">
            <a:avLst/>
          </a:prstGeom>
        </p:spPr>
      </p:pic>
      <p:sp>
        <p:nvSpPr>
          <p:cNvPr id="9" name="Rectangle 8">
            <a:extLst>
              <a:ext uri="{FF2B5EF4-FFF2-40B4-BE49-F238E27FC236}">
                <a16:creationId xmlns:a16="http://schemas.microsoft.com/office/drawing/2014/main" id="{FDDA7E56-F440-3343-BAD5-236049D007BD}"/>
              </a:ext>
            </a:extLst>
          </p:cNvPr>
          <p:cNvSpPr/>
          <p:nvPr/>
        </p:nvSpPr>
        <p:spPr>
          <a:xfrm>
            <a:off x="-1" y="6639339"/>
            <a:ext cx="12192000" cy="228600"/>
          </a:xfrm>
          <a:prstGeom prst="rect">
            <a:avLst/>
          </a:prstGeom>
          <a:solidFill>
            <a:srgbClr val="399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2719" y="5624376"/>
            <a:ext cx="1051639" cy="914400"/>
          </a:xfrm>
          <a:prstGeom prst="rect">
            <a:avLst/>
          </a:prstGeom>
        </p:spPr>
      </p:pic>
    </p:spTree>
    <p:extLst>
      <p:ext uri="{BB962C8B-B14F-4D97-AF65-F5344CB8AC3E}">
        <p14:creationId xmlns:p14="http://schemas.microsoft.com/office/powerpoint/2010/main" val="321962615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vaers.hhs.gov/" TargetMode="External"/><Relationship Id="rId7" Type="http://schemas.openxmlformats.org/officeDocument/2006/relationships/hyperlink" Target="https://www.cdc.gov/coronavirus/2019-ncov/vaccines/safety/vsafe.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dhfswir.org/PR/clientSearch.do?language=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dc.gov/coronavirus/2019-ncov/vaccines/expect/after.html"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www.dhs.wisconsin.gov/covid-19/vaccine-get.htm" TargetMode="External"/><Relationship Id="rId2" Type="http://schemas.openxmlformats.org/officeDocument/2006/relationships/hyperlink" Target="https://www.dhs.wisconsin.gov/covid-19/vaccine-about.htm" TargetMode="External"/><Relationship Id="rId1" Type="http://schemas.openxmlformats.org/officeDocument/2006/relationships/slideLayout" Target="../slideLayouts/slideLayout4.xml"/><Relationship Id="rId5" Type="http://schemas.openxmlformats.org/officeDocument/2006/relationships/hyperlink" Target="https://www.dhs.wisconsin.gov/covid-19/vaccine-map.htm" TargetMode="External"/><Relationship Id="rId4" Type="http://schemas.openxmlformats.org/officeDocument/2006/relationships/hyperlink" Target="https://www.dhs.wisconsin.gov/covid-19/vaccine-registry.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dhs.wisconsin.gov/covid-19/vaccine-faq.ht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dhs.wisconsin.gov/covid-19/vaccine-program.htm" TargetMode="External"/><Relationship Id="rId5" Type="http://schemas.openxmlformats.org/officeDocument/2006/relationships/hyperlink" Target="https://www.cdc.gov/coronavirus/2019-ncov/vaccines/expect/after.html" TargetMode="External"/><Relationship Id="rId4" Type="http://schemas.openxmlformats.org/officeDocument/2006/relationships/hyperlink" Target="https://www.cdc.gov/coronavirus/2019-ncov/vaccines/expect.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692" y="1426556"/>
            <a:ext cx="9357639" cy="1825542"/>
          </a:xfrm>
        </p:spPr>
        <p:txBody>
          <a:bodyPr/>
          <a:lstStyle/>
          <a:p>
            <a:r>
              <a:rPr lang="en-US" dirty="0"/>
              <a:t>COVID-19 Vaccine:</a:t>
            </a:r>
            <a:br>
              <a:rPr lang="en-US" dirty="0"/>
            </a:br>
            <a:r>
              <a:rPr lang="en-US" dirty="0"/>
              <a:t>Frequently Asked Questions  </a:t>
            </a:r>
          </a:p>
        </p:txBody>
      </p:sp>
    </p:spTree>
    <p:extLst>
      <p:ext uri="{BB962C8B-B14F-4D97-AF65-F5344CB8AC3E}">
        <p14:creationId xmlns:p14="http://schemas.microsoft.com/office/powerpoint/2010/main" val="309689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p:txBody>
          <a:bodyPr/>
          <a:lstStyle/>
          <a:p>
            <a:r>
              <a:rPr lang="en-US" sz="4000" dirty="0">
                <a:solidFill>
                  <a:srgbClr val="000000"/>
                </a:solidFill>
                <a:latin typeface="Helvetica" panose="020B0604020202020204" pitchFamily="34" charset="0"/>
                <a:cs typeface="Helvetica" panose="020B0604020202020204" pitchFamily="34" charset="0"/>
              </a:rPr>
              <a:t>The vaccines help protect people from COVID-19.</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adec="http://schemas.microsoft.com/office/drawing/2017/decorative" xmlns="" val="0"/>
              </a:ext>
            </a:extLst>
          </p:cNvPr>
          <p:cNvPicPr>
            <a:picLocks noChangeAspect="1"/>
          </p:cNvPicPr>
          <p:nvPr/>
        </p:nvPicPr>
        <p:blipFill>
          <a:blip r:embed="rId3" cstate="print">
            <a:duotone>
              <a:prstClr val="black"/>
              <a:srgbClr val="000000">
                <a:tint val="45000"/>
                <a:satMod val="400000"/>
              </a:srgbClr>
            </a:duotone>
            <a:extLst>
              <a:ext uri="{28A0092B-C50C-407E-A947-70E740481C1C}">
                <a14:useLocalDpi xmlns:a14="http://schemas.microsoft.com/office/drawing/2010/main" val="0"/>
              </a:ext>
            </a:extLst>
          </a:blip>
          <a:stretch>
            <a:fillRect/>
          </a:stretch>
        </p:blipFill>
        <p:spPr>
          <a:xfrm>
            <a:off x="4896175" y="2346449"/>
            <a:ext cx="1501292" cy="1829339"/>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1531998" y="4647717"/>
            <a:ext cx="9478591" cy="1354217"/>
          </a:xfrm>
          <a:prstGeom prst="rect">
            <a:avLst/>
          </a:prstGeom>
        </p:spPr>
        <p:txBody>
          <a:bodyPr wrap="square" lIns="121920" tIns="60960" rIns="121920" bIns="60960" anchor="t">
            <a:spAutoFit/>
          </a:bodyPr>
          <a:lstStyle/>
          <a:p>
            <a:pPr marL="0" lvl="1">
              <a:spcBef>
                <a:spcPts val="1333"/>
              </a:spcBef>
              <a:buClr>
                <a:srgbClr val="F7931F"/>
              </a:buClr>
            </a:pPr>
            <a:r>
              <a:rPr lang="en-US" sz="4000" b="1" dirty="0">
                <a:solidFill>
                  <a:srgbClr val="000000"/>
                </a:solidFill>
                <a:latin typeface="Helvetica" panose="020B0604020202020204" pitchFamily="34" charset="0"/>
                <a:cs typeface="Helvetica" panose="020B0604020202020204" pitchFamily="34" charset="0"/>
              </a:rPr>
              <a:t>It </a:t>
            </a:r>
            <a:r>
              <a:rPr lang="en-US" sz="4000" b="1" dirty="0" smtClean="0">
                <a:solidFill>
                  <a:srgbClr val="000000"/>
                </a:solidFill>
                <a:latin typeface="Helvetica" panose="020B0604020202020204" pitchFamily="34" charset="0"/>
                <a:cs typeface="Helvetica" panose="020B0604020202020204" pitchFamily="34" charset="0"/>
              </a:rPr>
              <a:t>helps recognize and </a:t>
            </a:r>
            <a:r>
              <a:rPr lang="en-US" sz="4000" b="1" dirty="0">
                <a:solidFill>
                  <a:srgbClr val="000000"/>
                </a:solidFill>
                <a:latin typeface="Helvetica" panose="020B0604020202020204" pitchFamily="34" charset="0"/>
                <a:cs typeface="Helvetica" panose="020B0604020202020204" pitchFamily="34" charset="0"/>
              </a:rPr>
              <a:t>prepare your body to fight against the virus.</a:t>
            </a:r>
          </a:p>
        </p:txBody>
      </p:sp>
    </p:spTree>
    <p:extLst>
      <p:ext uri="{BB962C8B-B14F-4D97-AF65-F5344CB8AC3E}">
        <p14:creationId xmlns:p14="http://schemas.microsoft.com/office/powerpoint/2010/main" val="35420540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1882589"/>
            <a:ext cx="6834921" cy="20232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19">
            <a:extLst>
              <a:ext uri="{FF2B5EF4-FFF2-40B4-BE49-F238E27FC236}">
                <a16:creationId xmlns:a16="http://schemas.microsoft.com/office/drawing/2014/main" id="{FEA5B304-FA4A-5D49-BEA4-143968E40D08}"/>
              </a:ext>
            </a:extLst>
          </p:cNvPr>
          <p:cNvSpPr/>
          <p:nvPr/>
        </p:nvSpPr>
        <p:spPr>
          <a:xfrm flipH="1">
            <a:off x="1595120" y="1882590"/>
            <a:ext cx="10596880" cy="2023265"/>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0F61D1E-8C5E-5449-BE2D-3246EB8268AD}"/>
              </a:ext>
            </a:extLst>
          </p:cNvPr>
          <p:cNvSpPr txBox="1">
            <a:spLocks/>
          </p:cNvSpPr>
          <p:nvPr/>
        </p:nvSpPr>
        <p:spPr>
          <a:xfrm>
            <a:off x="1595120" y="1882587"/>
            <a:ext cx="9247094" cy="202326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Helvetica" pitchFamily="2" charset="0"/>
              </a:rPr>
              <a:t>Five things to know about </a:t>
            </a:r>
          </a:p>
          <a:p>
            <a:pPr algn="ctr"/>
            <a:r>
              <a:rPr lang="en-US" sz="4000" b="1" dirty="0">
                <a:solidFill>
                  <a:schemeClr val="bg1"/>
                </a:solidFill>
                <a:latin typeface="Helvetica" pitchFamily="2" charset="0"/>
              </a:rPr>
              <a:t>COVID-19 vaccines</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60720" t="53855" r="26159" b="31534"/>
          <a:stretch/>
        </p:blipFill>
        <p:spPr>
          <a:xfrm>
            <a:off x="10600088" y="2245063"/>
            <a:ext cx="1408812" cy="1298318"/>
          </a:xfrm>
          <a:prstGeom prst="rect">
            <a:avLst/>
          </a:prstGeom>
        </p:spPr>
      </p:pic>
    </p:spTree>
    <p:extLst>
      <p:ext uri="{BB962C8B-B14F-4D97-AF65-F5344CB8AC3E}">
        <p14:creationId xmlns:p14="http://schemas.microsoft.com/office/powerpoint/2010/main" val="11174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135711"/>
            <a:ext cx="11871158" cy="810774"/>
          </a:xfrm>
        </p:spPr>
        <p:txBody>
          <a:bodyPr/>
          <a:lstStyle/>
          <a:p>
            <a:r>
              <a:rPr lang="en-US" sz="3600" dirty="0"/>
              <a:t>Five things to know about </a:t>
            </a:r>
            <a:br>
              <a:rPr lang="en-US" sz="3600" dirty="0"/>
            </a:br>
            <a:r>
              <a:rPr lang="en-US" sz="3600" dirty="0"/>
              <a:t>COVID-19 vaccine</a:t>
            </a:r>
          </a:p>
        </p:txBody>
      </p:sp>
      <p:sp>
        <p:nvSpPr>
          <p:cNvPr id="3" name="Content Placeholder 2"/>
          <p:cNvSpPr>
            <a:spLocks noGrp="1"/>
          </p:cNvSpPr>
          <p:nvPr>
            <p:ph idx="1"/>
          </p:nvPr>
        </p:nvSpPr>
        <p:spPr>
          <a:xfrm>
            <a:off x="3531650" y="1238251"/>
            <a:ext cx="8176256" cy="5010430"/>
          </a:xfrm>
        </p:spPr>
        <p:txBody>
          <a:bodyPr/>
          <a:lstStyle/>
          <a:p>
            <a:pPr marL="514350" lvl="0" indent="-514350">
              <a:lnSpc>
                <a:spcPct val="100000"/>
              </a:lnSpc>
              <a:spcAft>
                <a:spcPts val="2400"/>
              </a:spcAft>
              <a:buAutoNum type="arabicPeriod"/>
            </a:pPr>
            <a:r>
              <a:rPr lang="en-US" b="0" dirty="0">
                <a:solidFill>
                  <a:srgbClr val="000000"/>
                </a:solidFill>
              </a:rPr>
              <a:t>COVID-19 vaccines work</a:t>
            </a:r>
          </a:p>
          <a:p>
            <a:pPr marL="514350" lvl="0" indent="-514350">
              <a:lnSpc>
                <a:spcPct val="100000"/>
              </a:lnSpc>
              <a:spcAft>
                <a:spcPts val="2400"/>
              </a:spcAft>
              <a:buAutoNum type="arabicPeriod"/>
            </a:pPr>
            <a:r>
              <a:rPr lang="en-US" b="0" dirty="0">
                <a:solidFill>
                  <a:srgbClr val="000000"/>
                </a:solidFill>
              </a:rPr>
              <a:t>COVID-19 vaccines are safe</a:t>
            </a:r>
          </a:p>
          <a:p>
            <a:pPr marL="514350" lvl="0" indent="-514350">
              <a:lnSpc>
                <a:spcPct val="100000"/>
              </a:lnSpc>
              <a:spcAft>
                <a:spcPts val="2400"/>
              </a:spcAft>
              <a:buAutoNum type="arabicPeriod"/>
            </a:pPr>
            <a:r>
              <a:rPr lang="en-US" b="0" dirty="0">
                <a:solidFill>
                  <a:srgbClr val="000000"/>
                </a:solidFill>
              </a:rPr>
              <a:t>Some vaccines need 1 dose and some need 2 doses – be sure you know which one you’re getting</a:t>
            </a:r>
          </a:p>
          <a:p>
            <a:pPr marL="514350" lvl="0" indent="-514350">
              <a:lnSpc>
                <a:spcPct val="100000"/>
              </a:lnSpc>
              <a:spcAft>
                <a:spcPts val="2400"/>
              </a:spcAft>
              <a:buAutoNum type="arabicPeriod"/>
            </a:pPr>
            <a:r>
              <a:rPr lang="en-US" b="0" dirty="0">
                <a:solidFill>
                  <a:srgbClr val="000000"/>
                </a:solidFill>
              </a:rPr>
              <a:t>Keep your vaccine records safe</a:t>
            </a:r>
          </a:p>
          <a:p>
            <a:pPr marL="514350" lvl="0" indent="-514350">
              <a:buAutoNum type="arabicPeriod"/>
            </a:pPr>
            <a:r>
              <a:rPr lang="en-US" b="0" dirty="0">
                <a:solidFill>
                  <a:srgbClr val="000000"/>
                </a:solidFill>
              </a:rPr>
              <a:t>COVID-19 vaccines are free</a:t>
            </a:r>
          </a:p>
          <a:p>
            <a:endParaRPr lang="en-US" dirty="0"/>
          </a:p>
        </p:txBody>
      </p:sp>
      <p:pic>
        <p:nvPicPr>
          <p:cNvPr id="5122" name="Picture 2" descr="talking Icon 1722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63" y="2101516"/>
            <a:ext cx="2434389" cy="243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1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1882589"/>
            <a:ext cx="6834921" cy="20232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19">
            <a:extLst>
              <a:ext uri="{FF2B5EF4-FFF2-40B4-BE49-F238E27FC236}">
                <a16:creationId xmlns:a16="http://schemas.microsoft.com/office/drawing/2014/main" id="{FEA5B304-FA4A-5D49-BEA4-143968E40D08}"/>
              </a:ext>
            </a:extLst>
          </p:cNvPr>
          <p:cNvSpPr/>
          <p:nvPr/>
        </p:nvSpPr>
        <p:spPr>
          <a:xfrm flipH="1">
            <a:off x="1595120" y="1882590"/>
            <a:ext cx="10596880" cy="2023265"/>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0F61D1E-8C5E-5449-BE2D-3246EB8268AD}"/>
              </a:ext>
            </a:extLst>
          </p:cNvPr>
          <p:cNvSpPr txBox="1">
            <a:spLocks/>
          </p:cNvSpPr>
          <p:nvPr/>
        </p:nvSpPr>
        <p:spPr>
          <a:xfrm>
            <a:off x="1595120" y="1882587"/>
            <a:ext cx="9247094" cy="202326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Helvetica" pitchFamily="2" charset="0"/>
              </a:rPr>
              <a:t>1. COVID-19 vaccines work</a:t>
            </a:r>
          </a:p>
        </p:txBody>
      </p:sp>
    </p:spTree>
    <p:extLst>
      <p:ext uri="{BB962C8B-B14F-4D97-AF65-F5344CB8AC3E}">
        <p14:creationId xmlns:p14="http://schemas.microsoft.com/office/powerpoint/2010/main" val="31099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0235" cy="1647833"/>
          </a:xfrm>
        </p:spPr>
        <p:txBody>
          <a:bodyPr anchor="ctr"/>
          <a:lstStyle/>
          <a:p>
            <a:r>
              <a:rPr lang="en-US" dirty="0"/>
              <a:t>Reasons to get the COVID-19 vaccine</a:t>
            </a:r>
          </a:p>
        </p:txBody>
      </p:sp>
      <p:sp>
        <p:nvSpPr>
          <p:cNvPr id="4" name="Text Placeholder 3"/>
          <p:cNvSpPr>
            <a:spLocks noGrp="1"/>
          </p:cNvSpPr>
          <p:nvPr>
            <p:ph type="body" sz="quarter" idx="10"/>
          </p:nvPr>
        </p:nvSpPr>
        <p:spPr>
          <a:xfrm>
            <a:off x="1605050" y="2064803"/>
            <a:ext cx="10586950" cy="4685633"/>
          </a:xfrm>
        </p:spPr>
        <p:txBody>
          <a:bodyPr wrap="square">
            <a:noAutofit/>
          </a:bodyPr>
          <a:lstStyle/>
          <a:p>
            <a:pPr marL="0" indent="0">
              <a:spcBef>
                <a:spcPts val="0"/>
              </a:spcBef>
              <a:spcAft>
                <a:spcPts val="2400"/>
              </a:spcAft>
              <a:buNone/>
            </a:pPr>
            <a:r>
              <a:rPr lang="en-US" dirty="0">
                <a:solidFill>
                  <a:schemeClr val="accent4"/>
                </a:solidFill>
                <a:latin typeface="Helvetica" panose="020B0604020202020204" pitchFamily="34" charset="0"/>
                <a:cs typeface="Helvetica" panose="020B0604020202020204" pitchFamily="34" charset="0"/>
              </a:rPr>
              <a:t>People who get the vaccine are </a:t>
            </a:r>
            <a:r>
              <a:rPr lang="en-US" b="1" dirty="0">
                <a:solidFill>
                  <a:schemeClr val="tx1">
                    <a:lumMod val="60000"/>
                    <a:lumOff val="40000"/>
                  </a:schemeClr>
                </a:solidFill>
                <a:latin typeface="Helvetica" panose="020B0604020202020204" pitchFamily="34" charset="0"/>
                <a:cs typeface="Helvetica" panose="020B0604020202020204" pitchFamily="34" charset="0"/>
              </a:rPr>
              <a:t>89-100% less likely</a:t>
            </a:r>
            <a:r>
              <a:rPr lang="en-US" dirty="0">
                <a:solidFill>
                  <a:schemeClr val="accent4"/>
                </a:solidFill>
                <a:latin typeface="Helvetica" panose="020B0604020202020204" pitchFamily="34" charset="0"/>
                <a:cs typeface="Helvetica" panose="020B0604020202020204" pitchFamily="34" charset="0"/>
              </a:rPr>
              <a:t> to be hospitalized or die from COVID-19.</a:t>
            </a:r>
          </a:p>
          <a:p>
            <a:pPr marL="0" indent="0">
              <a:spcBef>
                <a:spcPts val="0"/>
              </a:spcBef>
              <a:spcAft>
                <a:spcPts val="2400"/>
              </a:spcAft>
              <a:buNone/>
            </a:pPr>
            <a:r>
              <a:rPr lang="en-US" dirty="0">
                <a:solidFill>
                  <a:schemeClr val="accent4"/>
                </a:solidFill>
                <a:latin typeface="Helvetica" panose="020B0604020202020204" pitchFamily="34" charset="0"/>
                <a:cs typeface="Helvetica" panose="020B0604020202020204" pitchFamily="34" charset="0"/>
              </a:rPr>
              <a:t>The vaccines are very effective (</a:t>
            </a:r>
            <a:r>
              <a:rPr lang="en-US" b="1" dirty="0">
                <a:solidFill>
                  <a:schemeClr val="tx1">
                    <a:lumMod val="60000"/>
                    <a:lumOff val="40000"/>
                  </a:schemeClr>
                </a:solidFill>
                <a:latin typeface="Helvetica" panose="020B0604020202020204" pitchFamily="34" charset="0"/>
                <a:cs typeface="Helvetica" panose="020B0604020202020204" pitchFamily="34" charset="0"/>
              </a:rPr>
              <a:t>72-95%</a:t>
            </a:r>
            <a:r>
              <a:rPr lang="en-US" dirty="0">
                <a:solidFill>
                  <a:schemeClr val="accent4"/>
                </a:solidFill>
                <a:latin typeface="Helvetica" panose="020B0604020202020204" pitchFamily="34" charset="0"/>
                <a:cs typeface="Helvetica" panose="020B0604020202020204" pitchFamily="34" charset="0"/>
              </a:rPr>
              <a:t>) at preventing people from getting sick from the virus.</a:t>
            </a:r>
          </a:p>
          <a:p>
            <a:pPr marL="0" indent="0">
              <a:spcBef>
                <a:spcPts val="0"/>
              </a:spcBef>
              <a:spcAft>
                <a:spcPts val="2400"/>
              </a:spcAft>
              <a:buNone/>
            </a:pPr>
            <a:r>
              <a:rPr lang="en-US" dirty="0">
                <a:solidFill>
                  <a:schemeClr val="accent4"/>
                </a:solidFill>
                <a:latin typeface="Helvetica" panose="020B0604020202020204" pitchFamily="34" charset="0"/>
                <a:cs typeface="Helvetica" panose="020B0604020202020204" pitchFamily="34" charset="0"/>
              </a:rPr>
              <a:t>Getting the vaccine protects you, your family, and your community. Not getting vaccinated leaves you and your family open to catching the virus and getting sick or worse.</a:t>
            </a:r>
          </a:p>
        </p:txBody>
      </p:sp>
      <p:pic>
        <p:nvPicPr>
          <p:cNvPr id="9"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61535" t="19139" r="26289" b="66868"/>
          <a:stretch/>
        </p:blipFill>
        <p:spPr>
          <a:xfrm>
            <a:off x="602875" y="4407619"/>
            <a:ext cx="694268" cy="660400"/>
          </a:xfrm>
          <a:prstGeom prst="rect">
            <a:avLst/>
          </a:prstGeom>
        </p:spPr>
      </p:pic>
      <p:pic>
        <p:nvPicPr>
          <p:cNvPr id="11"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43926" t="81443" r="43898" b="4564"/>
          <a:stretch/>
        </p:blipFill>
        <p:spPr>
          <a:xfrm>
            <a:off x="571774" y="3172135"/>
            <a:ext cx="756469" cy="719567"/>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tretch>
            <a:fillRect/>
          </a:stretch>
        </p:blipFill>
        <p:spPr>
          <a:xfrm>
            <a:off x="358593" y="1818569"/>
            <a:ext cx="1182829" cy="1182829"/>
          </a:xfrm>
          <a:prstGeom prst="rect">
            <a:avLst/>
          </a:prstGeom>
        </p:spPr>
      </p:pic>
    </p:spTree>
    <p:extLst>
      <p:ext uri="{BB962C8B-B14F-4D97-AF65-F5344CB8AC3E}">
        <p14:creationId xmlns:p14="http://schemas.microsoft.com/office/powerpoint/2010/main" val="137877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ock-vector-abstract-geometric-hexagon-medical-wallpaper-1686163810"/>
          <p:cNvPicPr>
            <a:picLocks noChangeAspect="1" noChangeArrowheads="1"/>
          </p:cNvPicPr>
          <p:nvPr/>
        </p:nvPicPr>
        <p:blipFill>
          <a:blip r:embed="rId3" cstate="print">
            <a:extLst>
              <a:ext uri="{28A0092B-C50C-407E-A947-70E740481C1C}">
                <a14:useLocalDpi xmlns:a14="http://schemas.microsoft.com/office/drawing/2010/main" val="0"/>
              </a:ext>
            </a:extLst>
          </a:blip>
          <a:srcRect t="21353" b="21353"/>
          <a:stretch>
            <a:fillRect/>
          </a:stretch>
        </p:blipFill>
        <p:spPr bwMode="auto">
          <a:xfrm>
            <a:off x="4572001" y="2001964"/>
            <a:ext cx="7620000" cy="2354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10">
            <a:extLst>
              <a:ext uri="{FF2B5EF4-FFF2-40B4-BE49-F238E27FC236}">
                <a16:creationId xmlns:a16="http://schemas.microsoft.com/office/drawing/2014/main" id="{632B26D8-D16B-E94C-A734-5418905BB497}"/>
              </a:ext>
            </a:extLst>
          </p:cNvPr>
          <p:cNvSpPr/>
          <p:nvPr/>
        </p:nvSpPr>
        <p:spPr>
          <a:xfrm>
            <a:off x="0" y="2001964"/>
            <a:ext cx="10829364" cy="2354883"/>
          </a:xfrm>
          <a:custGeom>
            <a:avLst/>
            <a:gdLst>
              <a:gd name="connsiteX0" fmla="*/ 0 w 10992678"/>
              <a:gd name="connsiteY0" fmla="*/ 0 h 4701209"/>
              <a:gd name="connsiteX1" fmla="*/ 10992678 w 10992678"/>
              <a:gd name="connsiteY1" fmla="*/ 0 h 4701209"/>
              <a:gd name="connsiteX2" fmla="*/ 10992678 w 10992678"/>
              <a:gd name="connsiteY2" fmla="*/ 4701209 h 4701209"/>
              <a:gd name="connsiteX3" fmla="*/ 0 w 10992678"/>
              <a:gd name="connsiteY3" fmla="*/ 4701209 h 4701209"/>
              <a:gd name="connsiteX4" fmla="*/ 0 w 10992678"/>
              <a:gd name="connsiteY4" fmla="*/ 0 h 4701209"/>
              <a:gd name="connsiteX0" fmla="*/ 0 w 10992678"/>
              <a:gd name="connsiteY0" fmla="*/ 0 h 4701209"/>
              <a:gd name="connsiteX1" fmla="*/ 10992678 w 10992678"/>
              <a:gd name="connsiteY1" fmla="*/ 0 h 4701209"/>
              <a:gd name="connsiteX2" fmla="*/ 9432235 w 10992678"/>
              <a:gd name="connsiteY2" fmla="*/ 4701209 h 4701209"/>
              <a:gd name="connsiteX3" fmla="*/ 0 w 10992678"/>
              <a:gd name="connsiteY3" fmla="*/ 4701209 h 4701209"/>
              <a:gd name="connsiteX4" fmla="*/ 0 w 10992678"/>
              <a:gd name="connsiteY4" fmla="*/ 0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78" h="4701209">
                <a:moveTo>
                  <a:pt x="0" y="0"/>
                </a:moveTo>
                <a:lnTo>
                  <a:pt x="10992678" y="0"/>
                </a:lnTo>
                <a:lnTo>
                  <a:pt x="9432235" y="4701209"/>
                </a:lnTo>
                <a:lnTo>
                  <a:pt x="0" y="4701209"/>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75765" y="2901172"/>
            <a:ext cx="8301318" cy="843336"/>
          </a:xfrm>
          <a:prstGeom prst="rect">
            <a:avLst/>
          </a:prstGeom>
        </p:spPr>
        <p:txBody>
          <a:bodyPr/>
          <a:lstStyle/>
          <a:p>
            <a:r>
              <a:rPr lang="en-US" sz="4000" b="1" dirty="0">
                <a:solidFill>
                  <a:schemeClr val="bg1"/>
                </a:solidFill>
                <a:latin typeface="Helvetica" pitchFamily="2" charset="0"/>
              </a:rPr>
              <a:t>2. COVID-19 vaccines are safe</a:t>
            </a:r>
          </a:p>
        </p:txBody>
      </p:sp>
    </p:spTree>
    <p:extLst>
      <p:ext uri="{BB962C8B-B14F-4D97-AF65-F5344CB8AC3E}">
        <p14:creationId xmlns:p14="http://schemas.microsoft.com/office/powerpoint/2010/main" val="127293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know the vaccines are safe?</a:t>
            </a:r>
          </a:p>
        </p:txBody>
      </p:sp>
      <p:sp>
        <p:nvSpPr>
          <p:cNvPr id="3" name="Content Placeholder 2"/>
          <p:cNvSpPr>
            <a:spLocks noGrp="1"/>
          </p:cNvSpPr>
          <p:nvPr>
            <p:ph idx="1"/>
          </p:nvPr>
        </p:nvSpPr>
        <p:spPr>
          <a:xfrm>
            <a:off x="838200" y="1825625"/>
            <a:ext cx="11353800" cy="4147792"/>
          </a:xfrm>
        </p:spPr>
        <p:txBody>
          <a:bodyPr/>
          <a:lstStyle/>
          <a:p>
            <a:pPr marL="514350" indent="-514350">
              <a:buAutoNum type="arabicPeriod"/>
            </a:pPr>
            <a:r>
              <a:rPr lang="en-US" b="0" dirty="0">
                <a:solidFill>
                  <a:srgbClr val="000000"/>
                </a:solidFill>
              </a:rPr>
              <a:t>They each went through necessary testing for effectiveness and safety.</a:t>
            </a:r>
          </a:p>
          <a:p>
            <a:pPr marL="514350" indent="-514350">
              <a:buAutoNum type="arabicPeriod"/>
            </a:pPr>
            <a:endParaRPr lang="en-US" b="0" dirty="0">
              <a:solidFill>
                <a:srgbClr val="000000"/>
              </a:solidFill>
            </a:endParaRPr>
          </a:p>
          <a:p>
            <a:pPr marL="514350" indent="-514350">
              <a:buAutoNum type="arabicPeriod"/>
            </a:pPr>
            <a:r>
              <a:rPr lang="en-US" b="0" dirty="0">
                <a:solidFill>
                  <a:srgbClr val="000000"/>
                </a:solidFill>
              </a:rPr>
              <a:t>The Food and Drug Administration (FDA) approved each vaccine after it was tested.</a:t>
            </a:r>
          </a:p>
          <a:p>
            <a:pPr marL="514350" indent="-514350">
              <a:buAutoNum type="arabicPeriod"/>
            </a:pPr>
            <a:endParaRPr lang="en-US" b="0" dirty="0">
              <a:solidFill>
                <a:srgbClr val="000000"/>
              </a:solidFill>
            </a:endParaRPr>
          </a:p>
          <a:p>
            <a:pPr marL="514350" indent="-514350">
              <a:buAutoNum type="arabicPeriod"/>
            </a:pPr>
            <a:r>
              <a:rPr lang="en-US" b="0" dirty="0">
                <a:solidFill>
                  <a:srgbClr val="000000"/>
                </a:solidFill>
              </a:rPr>
              <a:t>Even with all the testing and FDA approval, there is ongoing monitoring for any problems or unusual side effects.</a:t>
            </a:r>
          </a:p>
        </p:txBody>
      </p:sp>
    </p:spTree>
    <p:extLst>
      <p:ext uri="{BB962C8B-B14F-4D97-AF65-F5344CB8AC3E}">
        <p14:creationId xmlns:p14="http://schemas.microsoft.com/office/powerpoint/2010/main" val="276000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25730" y="4437887"/>
            <a:ext cx="10340630" cy="987591"/>
          </a:xfrm>
          <a:prstGeom prst="roundRect">
            <a:avLst/>
          </a:prstGeom>
          <a:solidFill>
            <a:srgbClr val="C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6728" y="0"/>
            <a:ext cx="10449635" cy="1056301"/>
          </a:xfrm>
        </p:spPr>
        <p:txBody>
          <a:bodyPr/>
          <a:lstStyle/>
          <a:p>
            <a:r>
              <a:rPr lang="en-US" dirty="0"/>
              <a:t>Continuous monitoring</a:t>
            </a:r>
          </a:p>
        </p:txBody>
      </p:sp>
      <p:sp>
        <p:nvSpPr>
          <p:cNvPr id="3" name="Content Placeholder 2"/>
          <p:cNvSpPr>
            <a:spLocks noGrp="1"/>
          </p:cNvSpPr>
          <p:nvPr>
            <p:ph idx="1"/>
          </p:nvPr>
        </p:nvSpPr>
        <p:spPr>
          <a:xfrm>
            <a:off x="1395663" y="1380565"/>
            <a:ext cx="10240524" cy="4236464"/>
          </a:xfrm>
        </p:spPr>
        <p:txBody>
          <a:bodyPr lIns="91440" tIns="45720" rIns="91440" bIns="45720" anchor="t"/>
          <a:lstStyle/>
          <a:p>
            <a:pPr marL="0" indent="0">
              <a:buNone/>
            </a:pPr>
            <a:r>
              <a:rPr lang="en-US" dirty="0">
                <a:solidFill>
                  <a:schemeClr val="accent4"/>
                </a:solidFill>
              </a:rPr>
              <a:t>The CDC and FDA track the safety of vaccines after they get authorized or approved: </a:t>
            </a:r>
            <a:endParaRPr lang="en-US" b="0" u="sng" dirty="0">
              <a:hlinkClick r:id="rId3"/>
            </a:endParaRPr>
          </a:p>
          <a:p>
            <a:pPr marL="860425"/>
            <a:r>
              <a:rPr lang="en-US" b="0" u="sng" dirty="0">
                <a:hlinkClick r:id="rId3"/>
              </a:rPr>
              <a:t>Vaccine Adverse Event Reporting System (VAERS)</a:t>
            </a:r>
            <a:endParaRPr lang="en-US" b="0" dirty="0"/>
          </a:p>
          <a:p>
            <a:pPr marL="860425"/>
            <a:r>
              <a:rPr lang="en-US" b="0" u="sng" dirty="0">
                <a:hlinkClick r:id="rId4"/>
              </a:rPr>
              <a:t>Vaccine Safety Datalink (VSD)</a:t>
            </a:r>
            <a:endParaRPr lang="en-US" b="0" dirty="0"/>
          </a:p>
          <a:p>
            <a:pPr marL="860425"/>
            <a:r>
              <a:rPr lang="en-US" b="0" u="sng" dirty="0">
                <a:hlinkClick r:id="rId5"/>
              </a:rPr>
              <a:t>Clinical Immunization Safety Assessment (CISA)</a:t>
            </a:r>
            <a:endParaRPr lang="en-US" b="0" dirty="0"/>
          </a:p>
          <a:p>
            <a:pPr marL="860425"/>
            <a:r>
              <a:rPr lang="en-US" b="0" u="sng" dirty="0">
                <a:hlinkClick r:id="rId6"/>
              </a:rPr>
              <a:t>Biologics Effectiveness and Safety System (BEST) </a:t>
            </a:r>
            <a:endParaRPr lang="en-US" b="0" dirty="0"/>
          </a:p>
          <a:p>
            <a:pPr marL="0" indent="0">
              <a:spcBef>
                <a:spcPts val="2400"/>
              </a:spcBef>
              <a:spcAft>
                <a:spcPts val="2400"/>
              </a:spcAft>
              <a:buNone/>
            </a:pPr>
            <a:r>
              <a:rPr lang="en-US" b="0" dirty="0">
                <a:solidFill>
                  <a:schemeClr val="accent4"/>
                </a:solidFill>
                <a:latin typeface="Helvetica"/>
                <a:cs typeface="Helvetica"/>
              </a:rPr>
              <a:t>CDC’s new </a:t>
            </a:r>
            <a:r>
              <a:rPr lang="en-US" dirty="0">
                <a:solidFill>
                  <a:schemeClr val="accent4"/>
                </a:solidFill>
                <a:latin typeface="Helvetica"/>
                <a:cs typeface="Helvetica"/>
                <a:hlinkClick r:id="rId7">
                  <a:extLst>
                    <a:ext uri="{A12FA001-AC4F-418D-AE19-62706E023703}">
                      <ahyp:hlinkClr xmlns:ahyp="http://schemas.microsoft.com/office/drawing/2018/hyperlinkcolor" xmlns="" val="tx"/>
                    </a:ext>
                  </a:extLst>
                </a:hlinkClick>
              </a:rPr>
              <a:t>V-safe</a:t>
            </a:r>
            <a:r>
              <a:rPr lang="en-US" b="0" dirty="0">
                <a:solidFill>
                  <a:schemeClr val="accent4"/>
                </a:solidFill>
                <a:latin typeface="Helvetica"/>
                <a:cs typeface="Helvetica"/>
              </a:rPr>
              <a:t> will make it even easier for people to report any health problems after they get their COVID-19 vaccines.</a:t>
            </a:r>
          </a:p>
        </p:txBody>
      </p:sp>
      <p:pic>
        <p:nvPicPr>
          <p:cNvPr id="6146" name="Picture 2" descr="Magnifying Glass Icon 39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297" y="138056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vaccine side effects can I expect?</a:t>
            </a:r>
          </a:p>
        </p:txBody>
      </p:sp>
      <p:sp>
        <p:nvSpPr>
          <p:cNvPr id="3" name="Content Placeholder 2"/>
          <p:cNvSpPr>
            <a:spLocks noGrp="1"/>
          </p:cNvSpPr>
          <p:nvPr>
            <p:ph idx="1"/>
          </p:nvPr>
        </p:nvSpPr>
        <p:spPr>
          <a:xfrm>
            <a:off x="1925053" y="1825625"/>
            <a:ext cx="9930063" cy="4126940"/>
          </a:xfrm>
        </p:spPr>
        <p:txBody>
          <a:bodyPr lIns="91440" tIns="45720" rIns="91440" bIns="45720" anchor="t"/>
          <a:lstStyle/>
          <a:p>
            <a:pPr marL="0" indent="0">
              <a:lnSpc>
                <a:spcPct val="100000"/>
              </a:lnSpc>
              <a:spcAft>
                <a:spcPts val="2400"/>
              </a:spcAft>
              <a:buNone/>
            </a:pPr>
            <a:r>
              <a:rPr lang="en-US" b="0" dirty="0">
                <a:solidFill>
                  <a:srgbClr val="000000"/>
                </a:solidFill>
                <a:latin typeface="Helvetica"/>
                <a:cs typeface="Helvetica"/>
              </a:rPr>
              <a:t>Common side effects include fever, chills, body aches, and soreness at the injection site. </a:t>
            </a:r>
            <a:endParaRPr lang="en-US" b="0" dirty="0">
              <a:solidFill>
                <a:srgbClr val="000000"/>
              </a:solidFill>
            </a:endParaRPr>
          </a:p>
          <a:p>
            <a:pPr marL="0" indent="0">
              <a:lnSpc>
                <a:spcPct val="100000"/>
              </a:lnSpc>
              <a:spcAft>
                <a:spcPts val="2400"/>
              </a:spcAft>
              <a:buNone/>
            </a:pPr>
            <a:r>
              <a:rPr lang="en-US" b="0" dirty="0">
                <a:solidFill>
                  <a:srgbClr val="000000"/>
                </a:solidFill>
              </a:rPr>
              <a:t>Most side effects go away in a few days. The chance of having a severe side effect is less </a:t>
            </a:r>
            <a:r>
              <a:rPr lang="en-US" b="0" dirty="0" smtClean="0">
                <a:solidFill>
                  <a:srgbClr val="000000"/>
                </a:solidFill>
              </a:rPr>
              <a:t>than </a:t>
            </a:r>
            <a:r>
              <a:rPr lang="en-US" b="0" dirty="0">
                <a:solidFill>
                  <a:srgbClr val="000000"/>
                </a:solidFill>
              </a:rPr>
              <a:t>5 in a million.</a:t>
            </a:r>
          </a:p>
          <a:p>
            <a:pPr marL="0" indent="0">
              <a:lnSpc>
                <a:spcPct val="100000"/>
              </a:lnSpc>
              <a:spcAft>
                <a:spcPts val="2400"/>
              </a:spcAft>
              <a:buNone/>
            </a:pPr>
            <a:r>
              <a:rPr lang="en-US" b="0" dirty="0">
                <a:solidFill>
                  <a:srgbClr val="000000"/>
                </a:solidFill>
                <a:latin typeface="Helvetica"/>
                <a:cs typeface="Helvetica"/>
              </a:rPr>
              <a:t>These side effects are normal. They are a sign that your body is building protection to the virus. </a:t>
            </a:r>
            <a:endParaRPr lang="en-US" b="0" dirty="0">
              <a:solidFill>
                <a:srgbClr val="000000"/>
              </a:solidFill>
              <a:cs typeface="Helvetica"/>
            </a:endParaRPr>
          </a:p>
        </p:txBody>
      </p:sp>
      <p:pic>
        <p:nvPicPr>
          <p:cNvPr id="7" name="Picture 2" descr="Headache Icon 638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37" y="1825625"/>
            <a:ext cx="920750" cy="9207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lock Icon 17213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37" y="3312677"/>
            <a:ext cx="762836" cy="7628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rus protection Icon 35287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344" y="4641816"/>
            <a:ext cx="680821" cy="68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6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ock-vector-abstract-geometric-hexagon-medical-wallpaper-1686163810"/>
          <p:cNvPicPr>
            <a:picLocks noChangeAspect="1" noChangeArrowheads="1"/>
          </p:cNvPicPr>
          <p:nvPr/>
        </p:nvPicPr>
        <p:blipFill>
          <a:blip r:embed="rId3" cstate="print">
            <a:extLst>
              <a:ext uri="{28A0092B-C50C-407E-A947-70E740481C1C}">
                <a14:useLocalDpi xmlns:a14="http://schemas.microsoft.com/office/drawing/2010/main" val="0"/>
              </a:ext>
            </a:extLst>
          </a:blip>
          <a:srcRect t="21353" b="21353"/>
          <a:stretch>
            <a:fillRect/>
          </a:stretch>
        </p:blipFill>
        <p:spPr bwMode="auto">
          <a:xfrm>
            <a:off x="4572001" y="2001964"/>
            <a:ext cx="7620000" cy="2354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10">
            <a:extLst>
              <a:ext uri="{FF2B5EF4-FFF2-40B4-BE49-F238E27FC236}">
                <a16:creationId xmlns:a16="http://schemas.microsoft.com/office/drawing/2014/main" id="{632B26D8-D16B-E94C-A734-5418905BB497}"/>
              </a:ext>
            </a:extLst>
          </p:cNvPr>
          <p:cNvSpPr/>
          <p:nvPr/>
        </p:nvSpPr>
        <p:spPr>
          <a:xfrm>
            <a:off x="0" y="2001964"/>
            <a:ext cx="10829364" cy="2354883"/>
          </a:xfrm>
          <a:custGeom>
            <a:avLst/>
            <a:gdLst>
              <a:gd name="connsiteX0" fmla="*/ 0 w 10992678"/>
              <a:gd name="connsiteY0" fmla="*/ 0 h 4701209"/>
              <a:gd name="connsiteX1" fmla="*/ 10992678 w 10992678"/>
              <a:gd name="connsiteY1" fmla="*/ 0 h 4701209"/>
              <a:gd name="connsiteX2" fmla="*/ 10992678 w 10992678"/>
              <a:gd name="connsiteY2" fmla="*/ 4701209 h 4701209"/>
              <a:gd name="connsiteX3" fmla="*/ 0 w 10992678"/>
              <a:gd name="connsiteY3" fmla="*/ 4701209 h 4701209"/>
              <a:gd name="connsiteX4" fmla="*/ 0 w 10992678"/>
              <a:gd name="connsiteY4" fmla="*/ 0 h 4701209"/>
              <a:gd name="connsiteX0" fmla="*/ 0 w 10992678"/>
              <a:gd name="connsiteY0" fmla="*/ 0 h 4701209"/>
              <a:gd name="connsiteX1" fmla="*/ 10992678 w 10992678"/>
              <a:gd name="connsiteY1" fmla="*/ 0 h 4701209"/>
              <a:gd name="connsiteX2" fmla="*/ 9432235 w 10992678"/>
              <a:gd name="connsiteY2" fmla="*/ 4701209 h 4701209"/>
              <a:gd name="connsiteX3" fmla="*/ 0 w 10992678"/>
              <a:gd name="connsiteY3" fmla="*/ 4701209 h 4701209"/>
              <a:gd name="connsiteX4" fmla="*/ 0 w 10992678"/>
              <a:gd name="connsiteY4" fmla="*/ 0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78" h="4701209">
                <a:moveTo>
                  <a:pt x="0" y="0"/>
                </a:moveTo>
                <a:lnTo>
                  <a:pt x="10992678" y="0"/>
                </a:lnTo>
                <a:lnTo>
                  <a:pt x="9432235" y="4701209"/>
                </a:lnTo>
                <a:lnTo>
                  <a:pt x="0" y="4701209"/>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75765" y="2901172"/>
            <a:ext cx="8301318" cy="843336"/>
          </a:xfrm>
          <a:prstGeom prst="rect">
            <a:avLst/>
          </a:prstGeom>
        </p:spPr>
        <p:txBody>
          <a:bodyPr/>
          <a:lstStyle/>
          <a:p>
            <a:r>
              <a:rPr lang="en-US" sz="4000" b="1" dirty="0">
                <a:solidFill>
                  <a:schemeClr val="bg1"/>
                </a:solidFill>
                <a:latin typeface="Helvetica" pitchFamily="2" charset="0"/>
              </a:rPr>
              <a:t>3. Know if you need 1 or 2 doses</a:t>
            </a:r>
          </a:p>
        </p:txBody>
      </p:sp>
    </p:spTree>
    <p:extLst>
      <p:ext uri="{BB962C8B-B14F-4D97-AF65-F5344CB8AC3E}">
        <p14:creationId xmlns:p14="http://schemas.microsoft.com/office/powerpoint/2010/main" val="377660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1716"/>
            <a:ext cx="9306761" cy="1769348"/>
          </a:xfrm>
        </p:spPr>
        <p:txBody>
          <a:bodyPr/>
          <a:lstStyle/>
          <a:p>
            <a:r>
              <a:rPr lang="en-US" dirty="0"/>
              <a:t>What do we know </a:t>
            </a:r>
            <a:br>
              <a:rPr lang="en-US" dirty="0"/>
            </a:br>
            <a:r>
              <a:rPr lang="en-US" dirty="0"/>
              <a:t>about COVID-19?</a:t>
            </a:r>
          </a:p>
        </p:txBody>
      </p:sp>
    </p:spTree>
    <p:extLst>
      <p:ext uri="{BB962C8B-B14F-4D97-AF65-F5344CB8AC3E}">
        <p14:creationId xmlns:p14="http://schemas.microsoft.com/office/powerpoint/2010/main" val="25308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one dose or two?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58428"/>
              </p:ext>
            </p:extLst>
          </p:nvPr>
        </p:nvGraphicFramePr>
        <p:xfrm>
          <a:off x="-1" y="1352549"/>
          <a:ext cx="12192000" cy="529644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69647726"/>
                    </a:ext>
                  </a:extLst>
                </a:gridCol>
                <a:gridCol w="4064000">
                  <a:extLst>
                    <a:ext uri="{9D8B030D-6E8A-4147-A177-3AD203B41FA5}">
                      <a16:colId xmlns:a16="http://schemas.microsoft.com/office/drawing/2014/main" val="904454834"/>
                    </a:ext>
                  </a:extLst>
                </a:gridCol>
                <a:gridCol w="4064000">
                  <a:extLst>
                    <a:ext uri="{9D8B030D-6E8A-4147-A177-3AD203B41FA5}">
                      <a16:colId xmlns:a16="http://schemas.microsoft.com/office/drawing/2014/main" val="659183843"/>
                    </a:ext>
                  </a:extLst>
                </a:gridCol>
              </a:tblGrid>
              <a:tr h="1455756">
                <a:tc>
                  <a:txBody>
                    <a:bodyPr/>
                    <a:lstStyle/>
                    <a:p>
                      <a:pPr algn="ctr"/>
                      <a:r>
                        <a:rPr lang="en-US" sz="3600" dirty="0">
                          <a:solidFill>
                            <a:srgbClr val="000000"/>
                          </a:solidFill>
                        </a:rPr>
                        <a:t>Vaccine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rgbClr val="000000"/>
                          </a:solidFill>
                        </a:rPr>
                        <a:t>Number of doses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rgbClr val="000000"/>
                          </a:solidFill>
                        </a:rPr>
                        <a:t>Time in between doses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069591"/>
                  </a:ext>
                </a:extLst>
              </a:tr>
              <a:tr h="1192466">
                <a:tc>
                  <a:txBody>
                    <a:bodyPr/>
                    <a:lstStyle/>
                    <a:p>
                      <a:pPr algn="ctr"/>
                      <a:r>
                        <a:rPr lang="en-US" sz="3600" dirty="0">
                          <a:solidFill>
                            <a:schemeClr val="bg1"/>
                          </a:solidFill>
                        </a:rPr>
                        <a:t>Pfizer</a:t>
                      </a:r>
                    </a:p>
                  </a:txBody>
                  <a:tcPr>
                    <a:lnT w="12700" cap="flat" cmpd="sng" algn="ctr">
                      <a:solidFill>
                        <a:schemeClr val="tx1"/>
                      </a:solidFill>
                      <a:prstDash val="solid"/>
                      <a:round/>
                      <a:headEnd type="none" w="med" len="med"/>
                      <a:tailEnd type="none" w="med" len="med"/>
                    </a:lnT>
                    <a:solidFill>
                      <a:srgbClr val="33CCCC"/>
                    </a:solidFill>
                  </a:tcPr>
                </a:tc>
                <a:tc>
                  <a:txBody>
                    <a:bodyPr/>
                    <a:lstStyle/>
                    <a:p>
                      <a:pPr algn="ctr"/>
                      <a:r>
                        <a:rPr lang="en-US" sz="3600" dirty="0">
                          <a:solidFill>
                            <a:schemeClr val="bg1"/>
                          </a:solidFill>
                        </a:rPr>
                        <a:t>2</a:t>
                      </a:r>
                    </a:p>
                  </a:txBody>
                  <a:tcPr>
                    <a:lnT w="12700" cap="flat" cmpd="sng" algn="ctr">
                      <a:solidFill>
                        <a:schemeClr val="tx1"/>
                      </a:solidFill>
                      <a:prstDash val="solid"/>
                      <a:round/>
                      <a:headEnd type="none" w="med" len="med"/>
                      <a:tailEnd type="none" w="med" len="med"/>
                    </a:lnT>
                    <a:solidFill>
                      <a:srgbClr val="33CCCC"/>
                    </a:solidFill>
                  </a:tcPr>
                </a:tc>
                <a:tc>
                  <a:txBody>
                    <a:bodyPr/>
                    <a:lstStyle/>
                    <a:p>
                      <a:pPr algn="ctr"/>
                      <a:r>
                        <a:rPr lang="en-US" sz="3600" dirty="0">
                          <a:solidFill>
                            <a:schemeClr val="bg1"/>
                          </a:solidFill>
                        </a:rPr>
                        <a:t>3 weeks (21 days)</a:t>
                      </a:r>
                    </a:p>
                  </a:txBody>
                  <a:tcPr>
                    <a:lnT w="12700" cap="flat" cmpd="sng" algn="ctr">
                      <a:solidFill>
                        <a:schemeClr val="tx1"/>
                      </a:solidFill>
                      <a:prstDash val="solid"/>
                      <a:round/>
                      <a:headEnd type="none" w="med" len="med"/>
                      <a:tailEnd type="none" w="med" len="med"/>
                    </a:lnT>
                    <a:solidFill>
                      <a:srgbClr val="33CCCC"/>
                    </a:solidFill>
                  </a:tcPr>
                </a:tc>
                <a:extLst>
                  <a:ext uri="{0D108BD9-81ED-4DB2-BD59-A6C34878D82A}">
                    <a16:rowId xmlns:a16="http://schemas.microsoft.com/office/drawing/2014/main" val="3902203581"/>
                  </a:ext>
                </a:extLst>
              </a:tr>
              <a:tr h="1192466">
                <a:tc>
                  <a:txBody>
                    <a:bodyPr/>
                    <a:lstStyle/>
                    <a:p>
                      <a:pPr algn="ctr"/>
                      <a:r>
                        <a:rPr lang="en-US" sz="3600" dirty="0"/>
                        <a:t>Moderna</a:t>
                      </a:r>
                    </a:p>
                  </a:txBody>
                  <a:tcPr/>
                </a:tc>
                <a:tc>
                  <a:txBody>
                    <a:bodyPr/>
                    <a:lstStyle/>
                    <a:p>
                      <a:pPr algn="ctr"/>
                      <a:r>
                        <a:rPr lang="en-US" sz="3600" dirty="0"/>
                        <a:t>2</a:t>
                      </a:r>
                    </a:p>
                  </a:txBody>
                  <a:tcPr/>
                </a:tc>
                <a:tc>
                  <a:txBody>
                    <a:bodyPr/>
                    <a:lstStyle/>
                    <a:p>
                      <a:pPr algn="ctr"/>
                      <a:r>
                        <a:rPr lang="en-US" sz="3600" dirty="0"/>
                        <a:t>1</a:t>
                      </a:r>
                      <a:r>
                        <a:rPr lang="en-US" sz="3600" baseline="0" dirty="0"/>
                        <a:t> month</a:t>
                      </a:r>
                      <a:r>
                        <a:rPr lang="en-US" sz="3600" dirty="0"/>
                        <a:t> (28 days)</a:t>
                      </a:r>
                    </a:p>
                  </a:txBody>
                  <a:tcPr/>
                </a:tc>
                <a:extLst>
                  <a:ext uri="{0D108BD9-81ED-4DB2-BD59-A6C34878D82A}">
                    <a16:rowId xmlns:a16="http://schemas.microsoft.com/office/drawing/2014/main" val="614482998"/>
                  </a:ext>
                </a:extLst>
              </a:tr>
              <a:tr h="1455756">
                <a:tc>
                  <a:txBody>
                    <a:bodyPr/>
                    <a:lstStyle/>
                    <a:p>
                      <a:pPr algn="ctr"/>
                      <a:r>
                        <a:rPr lang="en-US" sz="3600" dirty="0">
                          <a:solidFill>
                            <a:schemeClr val="bg1"/>
                          </a:solidFill>
                        </a:rPr>
                        <a:t>Johnson</a:t>
                      </a:r>
                      <a:r>
                        <a:rPr lang="en-US" sz="3600" baseline="0" dirty="0">
                          <a:solidFill>
                            <a:schemeClr val="bg1"/>
                          </a:solidFill>
                        </a:rPr>
                        <a:t> &amp; Johnson (Janssen)</a:t>
                      </a:r>
                      <a:endParaRPr lang="en-US" sz="3600" dirty="0">
                        <a:solidFill>
                          <a:schemeClr val="bg1"/>
                        </a:solidFill>
                      </a:endParaRPr>
                    </a:p>
                  </a:txBody>
                  <a:tcPr>
                    <a:solidFill>
                      <a:srgbClr val="33CCCC"/>
                    </a:solidFill>
                  </a:tcPr>
                </a:tc>
                <a:tc>
                  <a:txBody>
                    <a:bodyPr/>
                    <a:lstStyle/>
                    <a:p>
                      <a:pPr algn="ctr"/>
                      <a:r>
                        <a:rPr lang="en-US" sz="3600" dirty="0">
                          <a:solidFill>
                            <a:schemeClr val="bg1"/>
                          </a:solidFill>
                        </a:rPr>
                        <a:t>1</a:t>
                      </a:r>
                    </a:p>
                  </a:txBody>
                  <a:tcPr>
                    <a:solidFill>
                      <a:srgbClr val="33CCCC"/>
                    </a:solidFill>
                  </a:tcPr>
                </a:tc>
                <a:tc>
                  <a:txBody>
                    <a:bodyPr/>
                    <a:lstStyle/>
                    <a:p>
                      <a:pPr algn="ctr"/>
                      <a:r>
                        <a:rPr lang="en-US" sz="3600" dirty="0">
                          <a:solidFill>
                            <a:schemeClr val="bg1"/>
                          </a:solidFill>
                        </a:rPr>
                        <a:t>N/A</a:t>
                      </a:r>
                    </a:p>
                  </a:txBody>
                  <a:tcPr>
                    <a:solidFill>
                      <a:srgbClr val="33CCCC"/>
                    </a:solidFill>
                  </a:tcPr>
                </a:tc>
                <a:extLst>
                  <a:ext uri="{0D108BD9-81ED-4DB2-BD59-A6C34878D82A}">
                    <a16:rowId xmlns:a16="http://schemas.microsoft.com/office/drawing/2014/main" val="2675645842"/>
                  </a:ext>
                </a:extLst>
              </a:tr>
            </a:tbl>
          </a:graphicData>
        </a:graphic>
      </p:graphicFrame>
    </p:spTree>
    <p:extLst>
      <p:ext uri="{BB962C8B-B14F-4D97-AF65-F5344CB8AC3E}">
        <p14:creationId xmlns:p14="http://schemas.microsoft.com/office/powerpoint/2010/main" val="205675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Need A Second Dose?</a:t>
            </a:r>
          </a:p>
        </p:txBody>
      </p:sp>
      <p:sp>
        <p:nvSpPr>
          <p:cNvPr id="3" name="Content Placeholder 2"/>
          <p:cNvSpPr>
            <a:spLocks noGrp="1"/>
          </p:cNvSpPr>
          <p:nvPr>
            <p:ph idx="1"/>
          </p:nvPr>
        </p:nvSpPr>
        <p:spPr>
          <a:xfrm>
            <a:off x="3560368" y="2256895"/>
            <a:ext cx="9654316" cy="4818426"/>
          </a:xfrm>
        </p:spPr>
        <p:txBody>
          <a:bodyPr/>
          <a:lstStyle/>
          <a:p>
            <a:pPr marL="0" indent="0">
              <a:buNone/>
            </a:pPr>
            <a:r>
              <a:rPr lang="en-US" dirty="0">
                <a:solidFill>
                  <a:srgbClr val="000000"/>
                </a:solidFill>
              </a:rPr>
              <a:t>Before you leave the vaccine clinic, ask:</a:t>
            </a:r>
          </a:p>
          <a:p>
            <a:endParaRPr lang="en-US" dirty="0">
              <a:solidFill>
                <a:srgbClr val="000000"/>
              </a:solidFill>
            </a:endParaRPr>
          </a:p>
          <a:p>
            <a:pPr marL="0" indent="0">
              <a:buNone/>
            </a:pPr>
            <a:r>
              <a:rPr lang="en-US" b="0" dirty="0">
                <a:solidFill>
                  <a:srgbClr val="000000"/>
                </a:solidFill>
              </a:rPr>
              <a:t>Do I need to come back for a second dose?</a:t>
            </a:r>
          </a:p>
          <a:p>
            <a:pPr marL="0" indent="0">
              <a:buNone/>
            </a:pPr>
            <a:endParaRPr lang="en-US" b="0" dirty="0">
              <a:solidFill>
                <a:srgbClr val="000000"/>
              </a:solidFill>
            </a:endParaRPr>
          </a:p>
          <a:p>
            <a:pPr marL="0" indent="0">
              <a:buNone/>
            </a:pPr>
            <a:r>
              <a:rPr lang="en-US" b="0" dirty="0">
                <a:solidFill>
                  <a:srgbClr val="000000"/>
                </a:solidFill>
              </a:rPr>
              <a:t>When do I come back?</a:t>
            </a:r>
          </a:p>
        </p:txBody>
      </p:sp>
      <p:pic>
        <p:nvPicPr>
          <p:cNvPr id="6146" name="Picture 2" descr="talking Icon 1759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96" y="256673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6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ock-vector-abstract-geometric-hexagon-medical-wallpaper-1686163810"/>
          <p:cNvPicPr>
            <a:picLocks noChangeAspect="1" noChangeArrowheads="1"/>
          </p:cNvPicPr>
          <p:nvPr/>
        </p:nvPicPr>
        <p:blipFill>
          <a:blip r:embed="rId3" cstate="print">
            <a:extLst>
              <a:ext uri="{28A0092B-C50C-407E-A947-70E740481C1C}">
                <a14:useLocalDpi xmlns:a14="http://schemas.microsoft.com/office/drawing/2010/main" val="0"/>
              </a:ext>
            </a:extLst>
          </a:blip>
          <a:srcRect t="21353" b="21353"/>
          <a:stretch>
            <a:fillRect/>
          </a:stretch>
        </p:blipFill>
        <p:spPr bwMode="auto">
          <a:xfrm>
            <a:off x="4572001" y="2001964"/>
            <a:ext cx="7620000" cy="2354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10">
            <a:extLst>
              <a:ext uri="{FF2B5EF4-FFF2-40B4-BE49-F238E27FC236}">
                <a16:creationId xmlns:a16="http://schemas.microsoft.com/office/drawing/2014/main" id="{632B26D8-D16B-E94C-A734-5418905BB497}"/>
              </a:ext>
            </a:extLst>
          </p:cNvPr>
          <p:cNvSpPr/>
          <p:nvPr/>
        </p:nvSpPr>
        <p:spPr>
          <a:xfrm>
            <a:off x="0" y="2001964"/>
            <a:ext cx="10829364" cy="2354883"/>
          </a:xfrm>
          <a:custGeom>
            <a:avLst/>
            <a:gdLst>
              <a:gd name="connsiteX0" fmla="*/ 0 w 10992678"/>
              <a:gd name="connsiteY0" fmla="*/ 0 h 4701209"/>
              <a:gd name="connsiteX1" fmla="*/ 10992678 w 10992678"/>
              <a:gd name="connsiteY1" fmla="*/ 0 h 4701209"/>
              <a:gd name="connsiteX2" fmla="*/ 10992678 w 10992678"/>
              <a:gd name="connsiteY2" fmla="*/ 4701209 h 4701209"/>
              <a:gd name="connsiteX3" fmla="*/ 0 w 10992678"/>
              <a:gd name="connsiteY3" fmla="*/ 4701209 h 4701209"/>
              <a:gd name="connsiteX4" fmla="*/ 0 w 10992678"/>
              <a:gd name="connsiteY4" fmla="*/ 0 h 4701209"/>
              <a:gd name="connsiteX0" fmla="*/ 0 w 10992678"/>
              <a:gd name="connsiteY0" fmla="*/ 0 h 4701209"/>
              <a:gd name="connsiteX1" fmla="*/ 10992678 w 10992678"/>
              <a:gd name="connsiteY1" fmla="*/ 0 h 4701209"/>
              <a:gd name="connsiteX2" fmla="*/ 9432235 w 10992678"/>
              <a:gd name="connsiteY2" fmla="*/ 4701209 h 4701209"/>
              <a:gd name="connsiteX3" fmla="*/ 0 w 10992678"/>
              <a:gd name="connsiteY3" fmla="*/ 4701209 h 4701209"/>
              <a:gd name="connsiteX4" fmla="*/ 0 w 10992678"/>
              <a:gd name="connsiteY4" fmla="*/ 0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78" h="4701209">
                <a:moveTo>
                  <a:pt x="0" y="0"/>
                </a:moveTo>
                <a:lnTo>
                  <a:pt x="10992678" y="0"/>
                </a:lnTo>
                <a:lnTo>
                  <a:pt x="9432235" y="4701209"/>
                </a:lnTo>
                <a:lnTo>
                  <a:pt x="0" y="4701209"/>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75765" y="2901172"/>
            <a:ext cx="8301318" cy="843336"/>
          </a:xfrm>
          <a:prstGeom prst="rect">
            <a:avLst/>
          </a:prstGeom>
        </p:spPr>
        <p:txBody>
          <a:bodyPr/>
          <a:lstStyle/>
          <a:p>
            <a:r>
              <a:rPr lang="en-US" sz="4000" b="1" dirty="0">
                <a:solidFill>
                  <a:schemeClr val="bg1"/>
                </a:solidFill>
                <a:latin typeface="Helvetica" pitchFamily="2" charset="0"/>
              </a:rPr>
              <a:t>4. Keep your vaccine record safe</a:t>
            </a:r>
          </a:p>
        </p:txBody>
      </p:sp>
    </p:spTree>
    <p:extLst>
      <p:ext uri="{BB962C8B-B14F-4D97-AF65-F5344CB8AC3E}">
        <p14:creationId xmlns:p14="http://schemas.microsoft.com/office/powerpoint/2010/main" val="179448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84" y="1"/>
            <a:ext cx="10205645" cy="1056300"/>
          </a:xfrm>
        </p:spPr>
        <p:txBody>
          <a:bodyPr/>
          <a:lstStyle/>
          <a:p>
            <a:r>
              <a:rPr lang="en-US" dirty="0"/>
              <a:t>Keeping track of it all</a:t>
            </a:r>
          </a:p>
        </p:txBody>
      </p:sp>
      <p:sp>
        <p:nvSpPr>
          <p:cNvPr id="3" name="Content Placeholder 2"/>
          <p:cNvSpPr>
            <a:spLocks noGrp="1"/>
          </p:cNvSpPr>
          <p:nvPr>
            <p:ph idx="1"/>
          </p:nvPr>
        </p:nvSpPr>
        <p:spPr>
          <a:xfrm>
            <a:off x="2534652" y="2184215"/>
            <a:ext cx="9155323" cy="2172634"/>
          </a:xfrm>
        </p:spPr>
        <p:txBody>
          <a:bodyPr/>
          <a:lstStyle/>
          <a:p>
            <a:pPr marL="0" indent="0">
              <a:spcAft>
                <a:spcPts val="4200"/>
              </a:spcAft>
              <a:buNone/>
            </a:pPr>
            <a:r>
              <a:rPr lang="en-US" b="0" dirty="0">
                <a:solidFill>
                  <a:srgbClr val="000000"/>
                </a:solidFill>
              </a:rPr>
              <a:t>Keep your and your family’s vaccine record in a safe, fire proof place (your freezer works great!). You can also take smartphone pictures of your vaccine cards.  </a:t>
            </a:r>
          </a:p>
          <a:p>
            <a:pPr marL="0" indent="0">
              <a:spcAft>
                <a:spcPts val="4200"/>
              </a:spcAft>
              <a:buNone/>
            </a:pPr>
            <a:r>
              <a:rPr lang="en-US" b="0" dirty="0">
                <a:solidFill>
                  <a:srgbClr val="000000"/>
                </a:solidFill>
              </a:rPr>
              <a:t>You can track all your vaccines, including COVID-19, through the Wisconsin Immunization Registry (WIR) at </a:t>
            </a:r>
            <a:r>
              <a:rPr lang="en-US" b="0" dirty="0">
                <a:solidFill>
                  <a:srgbClr val="000000"/>
                </a:solidFill>
                <a:hlinkClick r:id="rId3"/>
              </a:rPr>
              <a:t>https://www.dhfswir.org/PR/clientSearch.do?language=en</a:t>
            </a:r>
            <a:r>
              <a:rPr lang="en-US" b="0" dirty="0">
                <a:solidFill>
                  <a:srgbClr val="000000"/>
                </a:solidFill>
              </a:rPr>
              <a:t>. </a:t>
            </a:r>
          </a:p>
        </p:txBody>
      </p:sp>
      <p:pic>
        <p:nvPicPr>
          <p:cNvPr id="7170" name="Picture 2" descr="Medical Records Icon 1067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41" y="2184215"/>
            <a:ext cx="973044" cy="9730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mputer Icon 716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756" y="4125656"/>
            <a:ext cx="967029" cy="96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7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ock-vector-abstract-geometric-hexagon-medical-wallpaper-1686163810"/>
          <p:cNvPicPr>
            <a:picLocks noChangeAspect="1" noChangeArrowheads="1"/>
          </p:cNvPicPr>
          <p:nvPr/>
        </p:nvPicPr>
        <p:blipFill>
          <a:blip r:embed="rId3" cstate="print">
            <a:extLst>
              <a:ext uri="{28A0092B-C50C-407E-A947-70E740481C1C}">
                <a14:useLocalDpi xmlns:a14="http://schemas.microsoft.com/office/drawing/2010/main" val="0"/>
              </a:ext>
            </a:extLst>
          </a:blip>
          <a:srcRect t="21353" b="21353"/>
          <a:stretch>
            <a:fillRect/>
          </a:stretch>
        </p:blipFill>
        <p:spPr bwMode="auto">
          <a:xfrm>
            <a:off x="4572001" y="2001964"/>
            <a:ext cx="7620000" cy="23548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10">
            <a:extLst>
              <a:ext uri="{FF2B5EF4-FFF2-40B4-BE49-F238E27FC236}">
                <a16:creationId xmlns:a16="http://schemas.microsoft.com/office/drawing/2014/main" id="{632B26D8-D16B-E94C-A734-5418905BB497}"/>
              </a:ext>
            </a:extLst>
          </p:cNvPr>
          <p:cNvSpPr/>
          <p:nvPr/>
        </p:nvSpPr>
        <p:spPr>
          <a:xfrm>
            <a:off x="0" y="2001964"/>
            <a:ext cx="10829364" cy="2354883"/>
          </a:xfrm>
          <a:custGeom>
            <a:avLst/>
            <a:gdLst>
              <a:gd name="connsiteX0" fmla="*/ 0 w 10992678"/>
              <a:gd name="connsiteY0" fmla="*/ 0 h 4701209"/>
              <a:gd name="connsiteX1" fmla="*/ 10992678 w 10992678"/>
              <a:gd name="connsiteY1" fmla="*/ 0 h 4701209"/>
              <a:gd name="connsiteX2" fmla="*/ 10992678 w 10992678"/>
              <a:gd name="connsiteY2" fmla="*/ 4701209 h 4701209"/>
              <a:gd name="connsiteX3" fmla="*/ 0 w 10992678"/>
              <a:gd name="connsiteY3" fmla="*/ 4701209 h 4701209"/>
              <a:gd name="connsiteX4" fmla="*/ 0 w 10992678"/>
              <a:gd name="connsiteY4" fmla="*/ 0 h 4701209"/>
              <a:gd name="connsiteX0" fmla="*/ 0 w 10992678"/>
              <a:gd name="connsiteY0" fmla="*/ 0 h 4701209"/>
              <a:gd name="connsiteX1" fmla="*/ 10992678 w 10992678"/>
              <a:gd name="connsiteY1" fmla="*/ 0 h 4701209"/>
              <a:gd name="connsiteX2" fmla="*/ 9432235 w 10992678"/>
              <a:gd name="connsiteY2" fmla="*/ 4701209 h 4701209"/>
              <a:gd name="connsiteX3" fmla="*/ 0 w 10992678"/>
              <a:gd name="connsiteY3" fmla="*/ 4701209 h 4701209"/>
              <a:gd name="connsiteX4" fmla="*/ 0 w 10992678"/>
              <a:gd name="connsiteY4" fmla="*/ 0 h 4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678" h="4701209">
                <a:moveTo>
                  <a:pt x="0" y="0"/>
                </a:moveTo>
                <a:lnTo>
                  <a:pt x="10992678" y="0"/>
                </a:lnTo>
                <a:lnTo>
                  <a:pt x="9432235" y="4701209"/>
                </a:lnTo>
                <a:lnTo>
                  <a:pt x="0" y="4701209"/>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75765" y="2901172"/>
            <a:ext cx="8301318" cy="843336"/>
          </a:xfrm>
          <a:prstGeom prst="rect">
            <a:avLst/>
          </a:prstGeom>
        </p:spPr>
        <p:txBody>
          <a:bodyPr/>
          <a:lstStyle/>
          <a:p>
            <a:r>
              <a:rPr lang="en-US" sz="4000" b="1" dirty="0">
                <a:solidFill>
                  <a:schemeClr val="bg1"/>
                </a:solidFill>
                <a:latin typeface="Helvetica" pitchFamily="2" charset="0"/>
              </a:rPr>
              <a:t>5. COVID-19 vaccines are free</a:t>
            </a:r>
          </a:p>
        </p:txBody>
      </p:sp>
    </p:spTree>
    <p:extLst>
      <p:ext uri="{BB962C8B-B14F-4D97-AF65-F5344CB8AC3E}">
        <p14:creationId xmlns:p14="http://schemas.microsoft.com/office/powerpoint/2010/main" val="2193138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6300"/>
          </a:xfrm>
        </p:spPr>
        <p:txBody>
          <a:bodyPr/>
          <a:lstStyle/>
          <a:p>
            <a:r>
              <a:rPr lang="en-US" dirty="0"/>
              <a:t>Free Vaccine!</a:t>
            </a:r>
          </a:p>
        </p:txBody>
      </p:sp>
      <p:sp>
        <p:nvSpPr>
          <p:cNvPr id="3" name="Content Placeholder 2"/>
          <p:cNvSpPr>
            <a:spLocks noGrp="1"/>
          </p:cNvSpPr>
          <p:nvPr>
            <p:ph idx="1"/>
          </p:nvPr>
        </p:nvSpPr>
        <p:spPr>
          <a:xfrm>
            <a:off x="891987" y="1845944"/>
            <a:ext cx="10780059" cy="3955416"/>
          </a:xfrm>
        </p:spPr>
        <p:txBody>
          <a:bodyPr/>
          <a:lstStyle/>
          <a:p>
            <a:pPr marL="0" indent="0" algn="ctr">
              <a:spcAft>
                <a:spcPts val="3000"/>
              </a:spcAft>
              <a:buNone/>
            </a:pPr>
            <a:r>
              <a:rPr lang="en-US" b="0" dirty="0">
                <a:solidFill>
                  <a:srgbClr val="000000"/>
                </a:solidFill>
              </a:rPr>
              <a:t>You will not pay for the vaccine – it’s free!</a:t>
            </a:r>
          </a:p>
          <a:p>
            <a:pPr marL="0" indent="0">
              <a:spcAft>
                <a:spcPts val="2400"/>
              </a:spcAft>
              <a:buNone/>
            </a:pPr>
            <a:r>
              <a:rPr lang="en-US" b="0" dirty="0">
                <a:solidFill>
                  <a:srgbClr val="000000"/>
                </a:solidFill>
              </a:rPr>
              <a:t>If you have insurance, you may see a charge from the place you received the vaccine to your health insurance provider. This is for the cost of the </a:t>
            </a:r>
            <a:r>
              <a:rPr lang="en-US" b="0" dirty="0" smtClean="0">
                <a:solidFill>
                  <a:srgbClr val="000000"/>
                </a:solidFill>
              </a:rPr>
              <a:t>administration </a:t>
            </a:r>
            <a:r>
              <a:rPr lang="en-US" b="0" dirty="0">
                <a:solidFill>
                  <a:srgbClr val="000000"/>
                </a:solidFill>
              </a:rPr>
              <a:t>and is covered by your plan. This charge can't be passed on to you in any way.</a:t>
            </a:r>
          </a:p>
          <a:p>
            <a:pPr marL="0" indent="0" algn="ctr">
              <a:spcAft>
                <a:spcPts val="4200"/>
              </a:spcAft>
              <a:buNone/>
            </a:pPr>
            <a:r>
              <a:rPr lang="en-US" b="0" dirty="0">
                <a:solidFill>
                  <a:srgbClr val="000000"/>
                </a:solidFill>
              </a:rPr>
              <a:t>If you don’t have insurance, you will </a:t>
            </a:r>
            <a:r>
              <a:rPr lang="en-US" dirty="0">
                <a:solidFill>
                  <a:srgbClr val="000000"/>
                </a:solidFill>
              </a:rPr>
              <a:t>not</a:t>
            </a:r>
            <a:r>
              <a:rPr lang="en-US" b="0" dirty="0">
                <a:solidFill>
                  <a:srgbClr val="000000"/>
                </a:solidFill>
              </a:rPr>
              <a:t> receive a bill                     or be asked to pay.</a:t>
            </a:r>
          </a:p>
          <a:p>
            <a:pPr marL="0" indent="0">
              <a:buNone/>
            </a:pPr>
            <a:endParaRPr lang="en-US" b="0" dirty="0">
              <a:solidFill>
                <a:schemeClr val="accent4"/>
              </a:solidFill>
            </a:endParaRPr>
          </a:p>
        </p:txBody>
      </p:sp>
      <p:pic>
        <p:nvPicPr>
          <p:cNvPr id="10" name="Picture 2" descr="Free Icon 27640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87" y="1338626"/>
            <a:ext cx="1264151" cy="1264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Icon 27640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513" y="1338626"/>
            <a:ext cx="1264151" cy="126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1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1882589"/>
            <a:ext cx="6834921" cy="20232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19">
            <a:extLst>
              <a:ext uri="{FF2B5EF4-FFF2-40B4-BE49-F238E27FC236}">
                <a16:creationId xmlns:a16="http://schemas.microsoft.com/office/drawing/2014/main" id="{FEA5B304-FA4A-5D49-BEA4-143968E40D08}"/>
              </a:ext>
            </a:extLst>
          </p:cNvPr>
          <p:cNvSpPr/>
          <p:nvPr/>
        </p:nvSpPr>
        <p:spPr>
          <a:xfrm flipH="1">
            <a:off x="1595120" y="1882590"/>
            <a:ext cx="10596880" cy="2023265"/>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0F61D1E-8C5E-5449-BE2D-3246EB8268AD}"/>
              </a:ext>
            </a:extLst>
          </p:cNvPr>
          <p:cNvSpPr txBox="1">
            <a:spLocks/>
          </p:cNvSpPr>
          <p:nvPr/>
        </p:nvSpPr>
        <p:spPr>
          <a:xfrm>
            <a:off x="1595120" y="1882587"/>
            <a:ext cx="9247094" cy="202326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Helvetica" pitchFamily="2" charset="0"/>
              </a:rPr>
              <a:t>Getting Vaccinated</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60720" t="53855" r="26159" b="31534"/>
          <a:stretch/>
        </p:blipFill>
        <p:spPr>
          <a:xfrm>
            <a:off x="10600088" y="2245063"/>
            <a:ext cx="1408812" cy="1298318"/>
          </a:xfrm>
          <a:prstGeom prst="rect">
            <a:avLst/>
          </a:prstGeom>
        </p:spPr>
      </p:pic>
    </p:spTree>
    <p:extLst>
      <p:ext uri="{BB962C8B-B14F-4D97-AF65-F5344CB8AC3E}">
        <p14:creationId xmlns:p14="http://schemas.microsoft.com/office/powerpoint/2010/main" val="285182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120" y="0"/>
            <a:ext cx="10596880" cy="1056300"/>
          </a:xfrm>
        </p:spPr>
        <p:txBody>
          <a:bodyPr/>
          <a:lstStyle/>
          <a:p>
            <a:r>
              <a:rPr lang="en-US" dirty="0"/>
              <a:t>After Your Vaccination </a:t>
            </a:r>
          </a:p>
        </p:txBody>
      </p:sp>
      <p:sp>
        <p:nvSpPr>
          <p:cNvPr id="3" name="Content Placeholder 2"/>
          <p:cNvSpPr>
            <a:spLocks noGrp="1"/>
          </p:cNvSpPr>
          <p:nvPr>
            <p:ph idx="1"/>
          </p:nvPr>
        </p:nvSpPr>
        <p:spPr>
          <a:xfrm>
            <a:off x="1459832" y="1188720"/>
            <a:ext cx="10544934" cy="4988243"/>
          </a:xfrm>
        </p:spPr>
        <p:txBody>
          <a:bodyPr lIns="91440" tIns="45720" rIns="91440" bIns="45720" anchor="t"/>
          <a:lstStyle/>
          <a:p>
            <a:pPr marL="0" indent="0">
              <a:buNone/>
            </a:pPr>
            <a:r>
              <a:rPr lang="en-US" b="0" dirty="0">
                <a:solidFill>
                  <a:srgbClr val="000000"/>
                </a:solidFill>
                <a:latin typeface="Helvetica" panose="020B0604020202020204" pitchFamily="34" charset="0"/>
                <a:cs typeface="Helvetica" panose="020B0604020202020204" pitchFamily="34" charset="0"/>
              </a:rPr>
              <a:t>You may experience symptoms such as having soreness in the arm that got the vaccine, feeling tired, having a fever.  </a:t>
            </a:r>
          </a:p>
          <a:p>
            <a:pPr marL="0" indent="0">
              <a:buNone/>
            </a:pPr>
            <a:r>
              <a:rPr lang="en-US" b="0" dirty="0">
                <a:solidFill>
                  <a:srgbClr val="000000"/>
                </a:solidFill>
                <a:latin typeface="Helvetica" panose="020B0604020202020204" pitchFamily="34" charset="0"/>
                <a:cs typeface="Helvetica" panose="020B0604020202020204" pitchFamily="34" charset="0"/>
              </a:rPr>
              <a:t>CDC has good advice at </a:t>
            </a:r>
            <a:r>
              <a:rPr lang="en-US" b="0" dirty="0">
                <a:solidFill>
                  <a:srgbClr val="000000"/>
                </a:solidFill>
                <a:latin typeface="Helvetica" panose="020B0604020202020204" pitchFamily="34" charset="0"/>
                <a:cs typeface="Helvetica" panose="020B0604020202020204" pitchFamily="34" charset="0"/>
                <a:hlinkClick r:id="rId2"/>
              </a:rPr>
              <a:t>https://www.cdc.gov/coronavirus/2019-ncov/vaccines/expect/after.html</a:t>
            </a:r>
            <a:r>
              <a:rPr lang="en-US" b="0" dirty="0">
                <a:solidFill>
                  <a:srgbClr val="000000"/>
                </a:solidFill>
                <a:latin typeface="Helvetica" panose="020B0604020202020204" pitchFamily="34" charset="0"/>
                <a:cs typeface="Helvetica" panose="020B0604020202020204" pitchFamily="34" charset="0"/>
              </a:rPr>
              <a:t> .</a:t>
            </a:r>
          </a:p>
          <a:p>
            <a:pPr marL="0" indent="0">
              <a:buNone/>
            </a:pPr>
            <a:endParaRPr lang="en-US" b="0" dirty="0">
              <a:solidFill>
                <a:srgbClr val="000000"/>
              </a:solidFill>
              <a:latin typeface="Helvetica" panose="020B0604020202020204" pitchFamily="34" charset="0"/>
              <a:cs typeface="Helvetica" panose="020B0604020202020204" pitchFamily="34" charset="0"/>
            </a:endParaRPr>
          </a:p>
          <a:p>
            <a:pPr marL="0" indent="0">
              <a:buNone/>
            </a:pPr>
            <a:r>
              <a:rPr lang="en-US" b="0" dirty="0">
                <a:solidFill>
                  <a:srgbClr val="000000"/>
                </a:solidFill>
                <a:latin typeface="Helvetica"/>
                <a:cs typeface="Helvetica"/>
              </a:rPr>
              <a:t>Call your medical provider if your symptoms don’t go away or get worse.</a:t>
            </a:r>
          </a:p>
          <a:p>
            <a:pPr marL="457200" lvl="1" indent="0">
              <a:buNone/>
            </a:pPr>
            <a:endParaRPr lang="en-US" dirty="0">
              <a:solidFill>
                <a:srgbClr val="000000"/>
              </a:solidFill>
              <a:latin typeface="Helvetica" panose="020B0604020202020204" pitchFamily="34" charset="0"/>
              <a:cs typeface="Helvetica" panose="020B0604020202020204" pitchFamily="34" charset="0"/>
            </a:endParaRPr>
          </a:p>
          <a:p>
            <a:pPr marL="0" indent="0">
              <a:buNone/>
            </a:pPr>
            <a:r>
              <a:rPr lang="en-US" b="0" dirty="0">
                <a:solidFill>
                  <a:srgbClr val="000000"/>
                </a:solidFill>
                <a:latin typeface="Helvetica" panose="020B0604020202020204" pitchFamily="34" charset="0"/>
                <a:cs typeface="Helvetica" panose="020B0604020202020204" pitchFamily="34" charset="0"/>
              </a:rPr>
              <a:t>Continue to wear a mask, stay 6 feet away from others, and wash your hands.</a:t>
            </a:r>
          </a:p>
          <a:p>
            <a:pPr marL="0" indent="0">
              <a:buNone/>
            </a:pPr>
            <a:endParaRPr lang="en-US" b="0" dirty="0">
              <a:solidFill>
                <a:srgbClr val="000000"/>
              </a:solidFill>
              <a:latin typeface="Helvetica" panose="020B0604020202020204" pitchFamily="34" charset="0"/>
              <a:cs typeface="Helvetica" panose="020B0604020202020204" pitchFamily="34" charset="0"/>
            </a:endParaRPr>
          </a:p>
          <a:p>
            <a:pPr marL="0" indent="0">
              <a:buNone/>
            </a:pPr>
            <a:endParaRPr lang="en-US" dirty="0"/>
          </a:p>
          <a:p>
            <a:endParaRPr lang="en-US" dirty="0"/>
          </a:p>
        </p:txBody>
      </p:sp>
      <p:pic>
        <p:nvPicPr>
          <p:cNvPr id="1026" name="Picture 2" descr="Headache Icon 638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07" y="1422283"/>
            <a:ext cx="951950" cy="95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l Icon 12231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07" y="3351555"/>
            <a:ext cx="791099" cy="791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sk Icon 3790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1" y="4652209"/>
            <a:ext cx="847809" cy="84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4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tock-vector-abstract-geometric-hexagon-medical-wallpaper-16861638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86" b="21353"/>
          <a:stretch/>
        </p:blipFill>
        <p:spPr bwMode="auto">
          <a:xfrm flipH="1">
            <a:off x="0" y="1882589"/>
            <a:ext cx="6834921" cy="20232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19">
            <a:extLst>
              <a:ext uri="{FF2B5EF4-FFF2-40B4-BE49-F238E27FC236}">
                <a16:creationId xmlns:a16="http://schemas.microsoft.com/office/drawing/2014/main" id="{FEA5B304-FA4A-5D49-BEA4-143968E40D08}"/>
              </a:ext>
            </a:extLst>
          </p:cNvPr>
          <p:cNvSpPr/>
          <p:nvPr/>
        </p:nvSpPr>
        <p:spPr>
          <a:xfrm flipH="1">
            <a:off x="1595120" y="1882590"/>
            <a:ext cx="10596880" cy="2023265"/>
          </a:xfrm>
          <a:custGeom>
            <a:avLst/>
            <a:gdLst>
              <a:gd name="connsiteX0" fmla="*/ 0 w 10596880"/>
              <a:gd name="connsiteY0" fmla="*/ 0 h 1056301"/>
              <a:gd name="connsiteX1" fmla="*/ 10596880 w 10596880"/>
              <a:gd name="connsiteY1" fmla="*/ 0 h 1056301"/>
              <a:gd name="connsiteX2" fmla="*/ 10596880 w 10596880"/>
              <a:gd name="connsiteY2" fmla="*/ 1056301 h 1056301"/>
              <a:gd name="connsiteX3" fmla="*/ 0 w 10596880"/>
              <a:gd name="connsiteY3" fmla="*/ 1056301 h 1056301"/>
              <a:gd name="connsiteX4" fmla="*/ 0 w 10596880"/>
              <a:gd name="connsiteY4" fmla="*/ 0 h 1056301"/>
              <a:gd name="connsiteX0" fmla="*/ 0 w 10596880"/>
              <a:gd name="connsiteY0" fmla="*/ 0 h 1056301"/>
              <a:gd name="connsiteX1" fmla="*/ 10596880 w 10596880"/>
              <a:gd name="connsiteY1" fmla="*/ 0 h 1056301"/>
              <a:gd name="connsiteX2" fmla="*/ 10363200 w 10596880"/>
              <a:gd name="connsiteY2" fmla="*/ 1056301 h 1056301"/>
              <a:gd name="connsiteX3" fmla="*/ 0 w 10596880"/>
              <a:gd name="connsiteY3" fmla="*/ 1056301 h 1056301"/>
              <a:gd name="connsiteX4" fmla="*/ 0 w 10596880"/>
              <a:gd name="connsiteY4" fmla="*/ 0 h 105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880" h="1056301">
                <a:moveTo>
                  <a:pt x="0" y="0"/>
                </a:moveTo>
                <a:lnTo>
                  <a:pt x="10596880" y="0"/>
                </a:lnTo>
                <a:lnTo>
                  <a:pt x="10363200" y="1056301"/>
                </a:lnTo>
                <a:lnTo>
                  <a:pt x="0" y="1056301"/>
                </a:lnTo>
                <a:lnTo>
                  <a:pt x="0" y="0"/>
                </a:lnTo>
                <a:close/>
              </a:path>
            </a:pathLst>
          </a:custGeom>
          <a:solidFill>
            <a:srgbClr val="38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0F61D1E-8C5E-5449-BE2D-3246EB8268AD}"/>
              </a:ext>
            </a:extLst>
          </p:cNvPr>
          <p:cNvSpPr txBox="1">
            <a:spLocks/>
          </p:cNvSpPr>
          <p:nvPr/>
        </p:nvSpPr>
        <p:spPr>
          <a:xfrm>
            <a:off x="1595120" y="1882587"/>
            <a:ext cx="9247094" cy="202326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Helvetica" pitchFamily="2" charset="0"/>
              </a:rPr>
              <a:t>When are you fully vaccinated?</a:t>
            </a:r>
          </a:p>
        </p:txBody>
      </p:sp>
    </p:spTree>
    <p:extLst>
      <p:ext uri="{BB962C8B-B14F-4D97-AF65-F5344CB8AC3E}">
        <p14:creationId xmlns:p14="http://schemas.microsoft.com/office/powerpoint/2010/main" val="2779977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Vaccinated</a:t>
            </a:r>
            <a:endParaRPr lang="en-US" dirty="0"/>
          </a:p>
        </p:txBody>
      </p:sp>
      <p:sp>
        <p:nvSpPr>
          <p:cNvPr id="7" name="Rectangle 6"/>
          <p:cNvSpPr/>
          <p:nvPr/>
        </p:nvSpPr>
        <p:spPr>
          <a:xfrm>
            <a:off x="1459832" y="1540042"/>
            <a:ext cx="9448800" cy="4093428"/>
          </a:xfrm>
          <a:prstGeom prst="rect">
            <a:avLst/>
          </a:prstGeom>
        </p:spPr>
        <p:txBody>
          <a:bodyPr wrap="square">
            <a:spAutoFit/>
          </a:bodyPr>
          <a:lstStyle/>
          <a:p>
            <a:pPr>
              <a:spcAft>
                <a:spcPts val="1600"/>
              </a:spcAft>
            </a:pPr>
            <a:r>
              <a:rPr lang="en-US" sz="3600" b="1" dirty="0">
                <a:solidFill>
                  <a:srgbClr val="000000"/>
                </a:solidFill>
                <a:latin typeface="Helvetica" panose="020B0604020202020204" pitchFamily="34" charset="0"/>
                <a:cs typeface="Helvetica" panose="020B0604020202020204" pitchFamily="34" charset="0"/>
              </a:rPr>
              <a:t>You are considered fully vaccinated:</a:t>
            </a:r>
          </a:p>
          <a:p>
            <a:pPr>
              <a:spcAft>
                <a:spcPts val="1600"/>
              </a:spcAft>
            </a:pPr>
            <a:r>
              <a:rPr lang="en-US" sz="4400" b="1" dirty="0">
                <a:solidFill>
                  <a:srgbClr val="000000"/>
                </a:solidFill>
                <a:latin typeface="Helvetica" panose="020B0604020202020204" pitchFamily="34" charset="0"/>
                <a:cs typeface="Helvetica" panose="020B0604020202020204" pitchFamily="34" charset="0"/>
                <a:sym typeface="Wingdings" panose="05000000000000000000" pitchFamily="2" charset="2"/>
              </a:rPr>
              <a:t></a:t>
            </a:r>
            <a:r>
              <a:rPr lang="en-US" sz="3200" b="1" dirty="0">
                <a:solidFill>
                  <a:srgbClr val="000000"/>
                </a:solidFill>
                <a:latin typeface="Helvetica" panose="020B0604020202020204" pitchFamily="34" charset="0"/>
                <a:cs typeface="Helvetica" panose="020B0604020202020204" pitchFamily="34" charset="0"/>
              </a:rPr>
              <a:t>14 days </a:t>
            </a:r>
            <a:r>
              <a:rPr lang="en-US" sz="3200" dirty="0">
                <a:solidFill>
                  <a:srgbClr val="000000"/>
                </a:solidFill>
                <a:latin typeface="Helvetica" panose="020B0604020202020204" pitchFamily="34" charset="0"/>
                <a:cs typeface="Helvetica" panose="020B0604020202020204" pitchFamily="34" charset="0"/>
              </a:rPr>
              <a:t>after receiving the 2nd dose of Pfizer or </a:t>
            </a:r>
            <a:r>
              <a:rPr lang="en-US" sz="3200" dirty="0" err="1">
                <a:solidFill>
                  <a:srgbClr val="000000"/>
                </a:solidFill>
                <a:latin typeface="Helvetica" panose="020B0604020202020204" pitchFamily="34" charset="0"/>
                <a:cs typeface="Helvetica" panose="020B0604020202020204" pitchFamily="34" charset="0"/>
              </a:rPr>
              <a:t>Moderna</a:t>
            </a:r>
            <a:r>
              <a:rPr lang="en-US" sz="3200" dirty="0">
                <a:solidFill>
                  <a:srgbClr val="000000"/>
                </a:solidFill>
                <a:latin typeface="Helvetica" panose="020B0604020202020204" pitchFamily="34" charset="0"/>
                <a:cs typeface="Helvetica" panose="020B0604020202020204" pitchFamily="34" charset="0"/>
              </a:rPr>
              <a:t> vaccines</a:t>
            </a:r>
          </a:p>
          <a:p>
            <a:pPr>
              <a:spcAft>
                <a:spcPts val="1600"/>
              </a:spcAft>
            </a:pPr>
            <a:r>
              <a:rPr lang="en-US" sz="3200" dirty="0">
                <a:solidFill>
                  <a:srgbClr val="000000"/>
                </a:solidFill>
                <a:latin typeface="Helvetica" panose="020B0604020202020204" pitchFamily="34" charset="0"/>
                <a:cs typeface="Helvetica" panose="020B0604020202020204" pitchFamily="34" charset="0"/>
              </a:rPr>
              <a:t> or</a:t>
            </a:r>
          </a:p>
          <a:p>
            <a:pPr>
              <a:spcAft>
                <a:spcPts val="1600"/>
              </a:spcAft>
            </a:pPr>
            <a:r>
              <a:rPr lang="en-US" sz="4400" b="1" dirty="0">
                <a:solidFill>
                  <a:srgbClr val="000000"/>
                </a:solidFill>
                <a:latin typeface="Helvetica" panose="020B0604020202020204" pitchFamily="34" charset="0"/>
                <a:cs typeface="Helvetica" panose="020B0604020202020204" pitchFamily="34" charset="0"/>
                <a:sym typeface="Wingdings" panose="05000000000000000000" pitchFamily="2" charset="2"/>
              </a:rPr>
              <a:t></a:t>
            </a:r>
            <a:r>
              <a:rPr lang="en-US" sz="3200" b="1" dirty="0">
                <a:solidFill>
                  <a:srgbClr val="000000"/>
                </a:solidFill>
                <a:latin typeface="Helvetica" panose="020B0604020202020204" pitchFamily="34" charset="0"/>
                <a:cs typeface="Helvetica" panose="020B0604020202020204" pitchFamily="34" charset="0"/>
                <a:sym typeface="Wingdings" panose="05000000000000000000" pitchFamily="2" charset="2"/>
              </a:rPr>
              <a:t> </a:t>
            </a:r>
            <a:r>
              <a:rPr lang="en-US" sz="3200" b="1" dirty="0">
                <a:solidFill>
                  <a:srgbClr val="000000"/>
                </a:solidFill>
                <a:latin typeface="Helvetica" panose="020B0604020202020204" pitchFamily="34" charset="0"/>
                <a:cs typeface="Helvetica" panose="020B0604020202020204" pitchFamily="34" charset="0"/>
              </a:rPr>
              <a:t>14 days </a:t>
            </a:r>
            <a:r>
              <a:rPr lang="en-US" sz="3200" dirty="0">
                <a:solidFill>
                  <a:srgbClr val="000000"/>
                </a:solidFill>
                <a:latin typeface="Helvetica" panose="020B0604020202020204" pitchFamily="34" charset="0"/>
                <a:cs typeface="Helvetica" panose="020B0604020202020204" pitchFamily="34" charset="0"/>
              </a:rPr>
              <a:t>after receiving a single dose of Johnson &amp; Johnson’s Janssen vaccine</a:t>
            </a:r>
            <a:endParaRPr lang="en-US" sz="32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4353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8547"/>
            <a:ext cx="9950824" cy="847753"/>
          </a:xfrm>
        </p:spPr>
        <p:txBody>
          <a:bodyPr/>
          <a:lstStyle/>
          <a:p>
            <a:r>
              <a:rPr lang="en-US" dirty="0"/>
              <a:t>COVID-19 Virus</a:t>
            </a:r>
          </a:p>
        </p:txBody>
      </p:sp>
      <p:sp>
        <p:nvSpPr>
          <p:cNvPr id="3" name="Content Placeholder 2"/>
          <p:cNvSpPr>
            <a:spLocks noGrp="1"/>
          </p:cNvSpPr>
          <p:nvPr>
            <p:ph idx="1"/>
          </p:nvPr>
        </p:nvSpPr>
        <p:spPr>
          <a:xfrm>
            <a:off x="4097576" y="3162463"/>
            <a:ext cx="7516907" cy="4851680"/>
          </a:xfrm>
        </p:spPr>
        <p:txBody>
          <a:bodyPr/>
          <a:lstStyle/>
          <a:p>
            <a:pPr marL="0" lvl="0" indent="0">
              <a:buNone/>
            </a:pPr>
            <a:r>
              <a:rPr lang="en-US" b="0" dirty="0">
                <a:solidFill>
                  <a:srgbClr val="000000"/>
                </a:solidFill>
              </a:rPr>
              <a:t>We know that COVID-19 is caused by a virus.</a:t>
            </a:r>
          </a:p>
          <a:p>
            <a:pPr marL="0" lvl="0" indent="0">
              <a:buNone/>
            </a:pPr>
            <a:endParaRPr lang="en-US" b="0" dirty="0">
              <a:solidFill>
                <a:srgbClr val="000000"/>
              </a:solidFill>
            </a:endParaRPr>
          </a:p>
          <a:p>
            <a:pPr marL="0" lvl="0" indent="0">
              <a:buNone/>
            </a:pPr>
            <a:endParaRPr lang="en-US" b="0" dirty="0">
              <a:solidFill>
                <a:srgbClr val="000000"/>
              </a:solidFill>
            </a:endParaRPr>
          </a:p>
          <a:p>
            <a:pPr marL="0" lvl="0" indent="0">
              <a:buNone/>
            </a:pPr>
            <a:endParaRPr lang="en-US" b="0" dirty="0">
              <a:solidFill>
                <a:srgbClr val="000000"/>
              </a:solidFill>
            </a:endParaRPr>
          </a:p>
          <a:p>
            <a:pPr marL="0" lvl="0" indent="0">
              <a:buNone/>
            </a:pPr>
            <a:r>
              <a:rPr lang="en-US" b="0" dirty="0">
                <a:solidFill>
                  <a:srgbClr val="000000"/>
                </a:solidFill>
              </a:rPr>
              <a:t> </a:t>
            </a:r>
          </a:p>
        </p:txBody>
      </p:sp>
      <p:pic>
        <p:nvPicPr>
          <p:cNvPr id="1026" name="Picture 2" descr="virus Icon 3364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48" y="246663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63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Your Vaccination - In Public </a:t>
            </a:r>
          </a:p>
        </p:txBody>
      </p:sp>
      <p:sp>
        <p:nvSpPr>
          <p:cNvPr id="3" name="Content Placeholder 2"/>
          <p:cNvSpPr>
            <a:spLocks noGrp="1"/>
          </p:cNvSpPr>
          <p:nvPr>
            <p:ph idx="1"/>
          </p:nvPr>
        </p:nvSpPr>
        <p:spPr>
          <a:xfrm>
            <a:off x="770021" y="1246931"/>
            <a:ext cx="8213557" cy="3950712"/>
          </a:xfrm>
        </p:spPr>
        <p:txBody>
          <a:bodyPr lIns="91440" tIns="45720" rIns="91440" bIns="45720" anchor="t"/>
          <a:lstStyle/>
          <a:p>
            <a:pPr marL="457200" lvl="1" indent="0">
              <a:buNone/>
            </a:pPr>
            <a:endParaRPr lang="en-US" dirty="0">
              <a:solidFill>
                <a:srgbClr val="000000"/>
              </a:solidFill>
              <a:latin typeface="Helvetica" panose="020B0604020202020204" pitchFamily="34" charset="0"/>
              <a:cs typeface="Helvetica" panose="020B0604020202020204" pitchFamily="34" charset="0"/>
            </a:endParaRPr>
          </a:p>
          <a:p>
            <a:pPr marL="0" indent="0">
              <a:buNone/>
            </a:pPr>
            <a:endParaRPr lang="en-US" b="0" dirty="0">
              <a:solidFill>
                <a:srgbClr val="000000"/>
              </a:solidFill>
              <a:latin typeface="Helvetica" panose="020B0604020202020204" pitchFamily="34" charset="0"/>
              <a:cs typeface="Helvetica" panose="020B0604020202020204" pitchFamily="34" charset="0"/>
            </a:endParaRPr>
          </a:p>
          <a:p>
            <a:pPr marL="0" indent="0">
              <a:buNone/>
            </a:pPr>
            <a:r>
              <a:rPr lang="en-US" b="0" dirty="0">
                <a:solidFill>
                  <a:srgbClr val="000000"/>
                </a:solidFill>
                <a:latin typeface="Helvetica" panose="020B0604020202020204" pitchFamily="34" charset="0"/>
                <a:cs typeface="Helvetica" panose="020B0604020202020204" pitchFamily="34" charset="0"/>
              </a:rPr>
              <a:t>In public, continue to wear a mask, stay 6 feet away from other people, and wash your hands.</a:t>
            </a:r>
          </a:p>
          <a:p>
            <a:pPr marL="0" indent="0">
              <a:buNone/>
            </a:pPr>
            <a:endParaRPr lang="en-US" b="0" dirty="0">
              <a:solidFill>
                <a:srgbClr val="000000"/>
              </a:solidFill>
              <a:latin typeface="Helvetica" panose="020B0604020202020204" pitchFamily="34" charset="0"/>
              <a:cs typeface="Helvetica" panose="020B0604020202020204" pitchFamily="34" charset="0"/>
            </a:endParaRPr>
          </a:p>
          <a:p>
            <a:pPr marL="0" indent="0">
              <a:buNone/>
            </a:pPr>
            <a:r>
              <a:rPr lang="en-US" b="0" dirty="0">
                <a:solidFill>
                  <a:srgbClr val="000000"/>
                </a:solidFill>
                <a:latin typeface="Helvetica" panose="020B0604020202020204" pitchFamily="34" charset="0"/>
                <a:cs typeface="Helvetica" panose="020B0604020202020204" pitchFamily="34" charset="0"/>
              </a:rPr>
              <a:t>More information is on the DHS website:  </a:t>
            </a:r>
          </a:p>
          <a:p>
            <a:pPr marL="0" indent="0">
              <a:buNone/>
            </a:pPr>
            <a:r>
              <a:rPr lang="en-US" b="0" dirty="0">
                <a:solidFill>
                  <a:srgbClr val="000000"/>
                </a:solidFill>
                <a:latin typeface="Helvetica" panose="020B0604020202020204" pitchFamily="34" charset="0"/>
                <a:cs typeface="Helvetica" panose="020B0604020202020204" pitchFamily="34" charset="0"/>
              </a:rPr>
              <a:t>https://www.dhs.wisconsin.gov/covid-19/vaccine-after.htm</a:t>
            </a:r>
          </a:p>
          <a:p>
            <a:pPr marL="0" indent="0">
              <a:buNone/>
            </a:pPr>
            <a:endParaRPr lang="en-US" b="0" dirty="0">
              <a:solidFill>
                <a:srgbClr val="000000"/>
              </a:solidFill>
              <a:latin typeface="Helvetica" panose="020B0604020202020204" pitchFamily="34" charset="0"/>
              <a:cs typeface="Helvetica" panose="020B0604020202020204" pitchFamily="34" charset="0"/>
            </a:endParaRPr>
          </a:p>
          <a:p>
            <a:pPr marL="0" indent="0">
              <a:buNone/>
            </a:pPr>
            <a:endParaRPr lang="en-US" dirty="0">
              <a:solidFill>
                <a:srgbClr val="000000"/>
              </a:solidFill>
            </a:endParaRPr>
          </a:p>
          <a:p>
            <a:endParaRPr lang="en-US" dirty="0">
              <a:solidFill>
                <a:srgbClr val="000000"/>
              </a:solidFill>
            </a:endParaRPr>
          </a:p>
        </p:txBody>
      </p:sp>
      <p:pic>
        <p:nvPicPr>
          <p:cNvPr id="5" name="Picture 8" descr="mask Icon 3790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990" y="2614863"/>
            <a:ext cx="1551485" cy="155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5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After Vaccination - At Work</a:t>
            </a:r>
          </a:p>
        </p:txBody>
      </p:sp>
      <p:sp>
        <p:nvSpPr>
          <p:cNvPr id="3" name="Content Placeholder 2"/>
          <p:cNvSpPr>
            <a:spLocks noGrp="1"/>
          </p:cNvSpPr>
          <p:nvPr>
            <p:ph idx="1"/>
          </p:nvPr>
        </p:nvSpPr>
        <p:spPr>
          <a:xfrm>
            <a:off x="2566737" y="1509562"/>
            <a:ext cx="9490279" cy="4988243"/>
          </a:xfrm>
        </p:spPr>
        <p:txBody>
          <a:bodyPr/>
          <a:lstStyle/>
          <a:p>
            <a:pPr marL="0" indent="0">
              <a:lnSpc>
                <a:spcPct val="100000"/>
              </a:lnSpc>
              <a:buNone/>
            </a:pPr>
            <a:r>
              <a:rPr lang="en-US" sz="2400" b="0" dirty="0">
                <a:solidFill>
                  <a:srgbClr val="000000"/>
                </a:solidFill>
              </a:rPr>
              <a:t>Fully vaccinated employees </a:t>
            </a:r>
            <a:r>
              <a:rPr lang="en-US" sz="2400" b="0" u="sng" dirty="0">
                <a:solidFill>
                  <a:srgbClr val="000000"/>
                </a:solidFill>
              </a:rPr>
              <a:t>without</a:t>
            </a:r>
            <a:r>
              <a:rPr lang="en-US" sz="2400" b="0" dirty="0">
                <a:solidFill>
                  <a:srgbClr val="000000"/>
                </a:solidFill>
              </a:rPr>
              <a:t> COVID-like symptoms </a:t>
            </a:r>
            <a:r>
              <a:rPr lang="en-US" sz="2400" dirty="0">
                <a:solidFill>
                  <a:srgbClr val="000000"/>
                </a:solidFill>
              </a:rPr>
              <a:t>do not need to quarantine </a:t>
            </a:r>
            <a:r>
              <a:rPr lang="en-US" sz="2400" b="0" dirty="0">
                <a:solidFill>
                  <a:srgbClr val="000000"/>
                </a:solidFill>
              </a:rPr>
              <a:t>if they are exposed to someone who has COVID-19</a:t>
            </a:r>
            <a:r>
              <a:rPr lang="en-US" sz="2400" b="0" dirty="0" smtClean="0">
                <a:solidFill>
                  <a:srgbClr val="000000"/>
                </a:solidFill>
              </a:rPr>
              <a:t>.</a:t>
            </a:r>
          </a:p>
          <a:p>
            <a:pPr lvl="1">
              <a:lnSpc>
                <a:spcPct val="100000"/>
              </a:lnSpc>
            </a:pPr>
            <a:r>
              <a:rPr lang="en-US" sz="2400" dirty="0" smtClean="0">
                <a:solidFill>
                  <a:srgbClr val="000000"/>
                </a:solidFill>
                <a:latin typeface="Helvetica" panose="020B0604020202020204" pitchFamily="34" charset="0"/>
                <a:cs typeface="Helvetica" panose="020B0604020202020204" pitchFamily="34" charset="0"/>
              </a:rPr>
              <a:t>This does not apply to certain settings, like congregate and health care</a:t>
            </a:r>
            <a:endParaRPr lang="en-US" sz="2400" b="0" dirty="0">
              <a:solidFill>
                <a:srgbClr val="000000"/>
              </a:solidFill>
              <a:latin typeface="Helvetica" panose="020B0604020202020204" pitchFamily="34" charset="0"/>
              <a:cs typeface="Helvetica" panose="020B0604020202020204" pitchFamily="34" charset="0"/>
            </a:endParaRPr>
          </a:p>
          <a:p>
            <a:pPr marL="0" indent="0">
              <a:lnSpc>
                <a:spcPct val="100000"/>
              </a:lnSpc>
              <a:buNone/>
            </a:pPr>
            <a:endParaRPr lang="en-US" sz="2400" b="0" dirty="0">
              <a:solidFill>
                <a:srgbClr val="000000"/>
              </a:solidFill>
              <a:latin typeface="Helvetica" panose="020B0604020202020204" pitchFamily="34" charset="0"/>
              <a:cs typeface="Helvetica" panose="020B0604020202020204" pitchFamily="34" charset="0"/>
            </a:endParaRPr>
          </a:p>
          <a:p>
            <a:pPr marL="0" indent="0">
              <a:lnSpc>
                <a:spcPct val="100000"/>
              </a:lnSpc>
              <a:buNone/>
            </a:pPr>
            <a:r>
              <a:rPr lang="en-US" sz="2400" b="0" dirty="0">
                <a:solidFill>
                  <a:srgbClr val="000000"/>
                </a:solidFill>
                <a:latin typeface="Helvetica" panose="020B0604020202020204" pitchFamily="34" charset="0"/>
                <a:cs typeface="Helvetica" panose="020B0604020202020204" pitchFamily="34" charset="0"/>
              </a:rPr>
              <a:t>This reduces workplace disruption and the need to use sick leave or other benefits.</a:t>
            </a:r>
          </a:p>
          <a:p>
            <a:pPr marL="457200" lvl="1" indent="0">
              <a:buNone/>
            </a:pPr>
            <a:endParaRPr lang="en-US" sz="2400" b="0" dirty="0">
              <a:solidFill>
                <a:srgbClr val="000000"/>
              </a:solidFill>
            </a:endParaRPr>
          </a:p>
          <a:p>
            <a:pPr marL="0" indent="0">
              <a:spcBef>
                <a:spcPts val="0"/>
              </a:spcBef>
              <a:buNone/>
            </a:pPr>
            <a:r>
              <a:rPr lang="en-US" sz="2400" dirty="0">
                <a:solidFill>
                  <a:srgbClr val="000000"/>
                </a:solidFill>
              </a:rPr>
              <a:t>It will take time to vaccinate everyone </a:t>
            </a:r>
            <a:r>
              <a:rPr lang="en-US" sz="2400" b="0" dirty="0">
                <a:solidFill>
                  <a:srgbClr val="000000"/>
                </a:solidFill>
              </a:rPr>
              <a:t>- continue to wear a mask, physically distance, wash hands, etc.</a:t>
            </a:r>
          </a:p>
          <a:p>
            <a:pPr marL="0" indent="0">
              <a:buNone/>
            </a:pPr>
            <a:endParaRPr lang="en-US" sz="2400" dirty="0">
              <a:solidFill>
                <a:srgbClr val="000000"/>
              </a:solidFill>
            </a:endParaRPr>
          </a:p>
        </p:txBody>
      </p:sp>
      <p:pic>
        <p:nvPicPr>
          <p:cNvPr id="2050" name="Picture 2" descr="House Icon 2453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50" y="1659522"/>
            <a:ext cx="774115" cy="774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ker Icon 592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27" y="3268544"/>
            <a:ext cx="887162" cy="887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ash hands Icon 24981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012" y="4762917"/>
            <a:ext cx="822993" cy="82299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71645" y="1509562"/>
            <a:ext cx="1275723" cy="1275723"/>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3"/>
            <a:endCxn id="6" idx="7"/>
          </p:cNvCxnSpPr>
          <p:nvPr/>
        </p:nvCxnSpPr>
        <p:spPr>
          <a:xfrm flipV="1">
            <a:off x="758470" y="1696387"/>
            <a:ext cx="902073" cy="90207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pic>
        <p:nvPicPr>
          <p:cNvPr id="15" name="Picture 6" descr="wash hands Icon 24981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550" y="4762917"/>
            <a:ext cx="822993" cy="82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4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the vaccine?</a:t>
            </a:r>
          </a:p>
        </p:txBody>
      </p:sp>
      <p:sp>
        <p:nvSpPr>
          <p:cNvPr id="3" name="Content Placeholder 2"/>
          <p:cNvSpPr>
            <a:spLocks noGrp="1"/>
          </p:cNvSpPr>
          <p:nvPr>
            <p:ph idx="1"/>
          </p:nvPr>
        </p:nvSpPr>
        <p:spPr>
          <a:xfrm>
            <a:off x="1042737" y="1371599"/>
            <a:ext cx="10491537" cy="4805363"/>
          </a:xfrm>
        </p:spPr>
        <p:txBody>
          <a:bodyPr/>
          <a:lstStyle/>
          <a:p>
            <a:pPr marL="0" indent="0">
              <a:buNone/>
            </a:pPr>
            <a:r>
              <a:rPr lang="en-US" b="0" dirty="0">
                <a:solidFill>
                  <a:srgbClr val="000000"/>
                </a:solidFill>
              </a:rPr>
              <a:t>Check the </a:t>
            </a:r>
            <a:r>
              <a:rPr lang="en-US" b="0" dirty="0">
                <a:solidFill>
                  <a:srgbClr val="000000"/>
                </a:solidFill>
                <a:hlinkClick r:id="rId2"/>
              </a:rPr>
              <a:t>DHS website </a:t>
            </a:r>
            <a:r>
              <a:rPr lang="en-US" b="0" dirty="0">
                <a:solidFill>
                  <a:srgbClr val="000000"/>
                </a:solidFill>
              </a:rPr>
              <a:t>to see if you are eligible to get your COVID-19 vaccine.</a:t>
            </a:r>
          </a:p>
          <a:p>
            <a:pPr marL="0" indent="0">
              <a:buNone/>
            </a:pPr>
            <a:endParaRPr lang="en-US" b="0" dirty="0">
              <a:solidFill>
                <a:srgbClr val="000000"/>
              </a:solidFill>
            </a:endParaRPr>
          </a:p>
          <a:p>
            <a:pPr marL="0" indent="0">
              <a:buNone/>
            </a:pPr>
            <a:r>
              <a:rPr lang="en-US" b="0" dirty="0">
                <a:solidFill>
                  <a:srgbClr val="000000"/>
                </a:solidFill>
              </a:rPr>
              <a:t>There are options for where you can get vaccinated (your doctor, a pharmacy or community-based clinic, or if your employer is having a vaccine clinic). </a:t>
            </a:r>
          </a:p>
          <a:p>
            <a:pPr lvl="1">
              <a:lnSpc>
                <a:spcPct val="100000"/>
              </a:lnSpc>
            </a:pPr>
            <a:r>
              <a:rPr lang="en-US" b="0" dirty="0" smtClean="0">
                <a:solidFill>
                  <a:srgbClr val="000000"/>
                </a:solidFill>
                <a:latin typeface="Helvetica" panose="020B0604020202020204" pitchFamily="34" charset="0"/>
                <a:cs typeface="Helvetica" panose="020B0604020202020204" pitchFamily="34" charset="0"/>
                <a:hlinkClick r:id="rId3"/>
              </a:rPr>
              <a:t>Where </a:t>
            </a:r>
            <a:r>
              <a:rPr lang="en-US" b="0" dirty="0">
                <a:solidFill>
                  <a:srgbClr val="000000"/>
                </a:solidFill>
                <a:latin typeface="Helvetica" panose="020B0604020202020204" pitchFamily="34" charset="0"/>
                <a:cs typeface="Helvetica" panose="020B0604020202020204" pitchFamily="34" charset="0"/>
                <a:hlinkClick r:id="rId3"/>
              </a:rPr>
              <a:t>can I get vaccinated?</a:t>
            </a:r>
            <a:r>
              <a:rPr lang="en-US" b="0" dirty="0">
                <a:solidFill>
                  <a:srgbClr val="000000"/>
                </a:solidFill>
                <a:latin typeface="Helvetica" panose="020B0604020202020204" pitchFamily="34" charset="0"/>
                <a:cs typeface="Helvetica" panose="020B0604020202020204" pitchFamily="34" charset="0"/>
              </a:rPr>
              <a:t> has more information</a:t>
            </a:r>
          </a:p>
          <a:p>
            <a:pPr lvl="1">
              <a:lnSpc>
                <a:spcPct val="100000"/>
              </a:lnSpc>
            </a:pPr>
            <a:r>
              <a:rPr lang="en-US" b="0" dirty="0" smtClean="0">
                <a:solidFill>
                  <a:srgbClr val="000000"/>
                </a:solidFill>
                <a:latin typeface="Helvetica" panose="020B0604020202020204" pitchFamily="34" charset="0"/>
                <a:cs typeface="Helvetica" panose="020B0604020202020204" pitchFamily="34" charset="0"/>
              </a:rPr>
              <a:t>Or </a:t>
            </a:r>
            <a:r>
              <a:rPr lang="en-US" b="0" dirty="0">
                <a:solidFill>
                  <a:srgbClr val="000000"/>
                </a:solidFill>
                <a:latin typeface="Helvetica" panose="020B0604020202020204" pitchFamily="34" charset="0"/>
                <a:cs typeface="Helvetica" panose="020B0604020202020204" pitchFamily="34" charset="0"/>
              </a:rPr>
              <a:t>you can </a:t>
            </a:r>
            <a:r>
              <a:rPr lang="en-US" b="0" dirty="0">
                <a:solidFill>
                  <a:srgbClr val="000000"/>
                </a:solidFill>
                <a:latin typeface="Helvetica" panose="020B0604020202020204" pitchFamily="34" charset="0"/>
                <a:cs typeface="Helvetica" panose="020B0604020202020204" pitchFamily="34" charset="0"/>
                <a:hlinkClick r:id="rId4"/>
              </a:rPr>
              <a:t>register online</a:t>
            </a:r>
            <a:endParaRPr lang="en-US" b="0" dirty="0">
              <a:solidFill>
                <a:srgbClr val="000000"/>
              </a:solidFill>
              <a:latin typeface="Helvetica" panose="020B0604020202020204" pitchFamily="34" charset="0"/>
              <a:cs typeface="Helvetica" panose="020B0604020202020204" pitchFamily="34" charset="0"/>
            </a:endParaRPr>
          </a:p>
          <a:p>
            <a:pPr lvl="1"/>
            <a:r>
              <a:rPr lang="en-US" b="0" dirty="0" smtClean="0">
                <a:latin typeface="Helvetica" panose="020B0604020202020204" pitchFamily="34" charset="0"/>
                <a:cs typeface="Helvetica" panose="020B0604020202020204" pitchFamily="34" charset="0"/>
                <a:hlinkClick r:id="rId5"/>
              </a:rPr>
              <a:t>Map </a:t>
            </a:r>
            <a:r>
              <a:rPr lang="en-US" b="0" dirty="0">
                <a:latin typeface="Helvetica" panose="020B0604020202020204" pitchFamily="34" charset="0"/>
                <a:cs typeface="Helvetica" panose="020B0604020202020204" pitchFamily="34" charset="0"/>
                <a:hlinkClick r:id="rId5"/>
              </a:rPr>
              <a:t>of COVID-19 Vaccinators</a:t>
            </a:r>
            <a:endParaRPr lang="en-US" b="0" dirty="0">
              <a:latin typeface="Helvetica" panose="020B0604020202020204" pitchFamily="34" charset="0"/>
              <a:cs typeface="Helvetica" panose="020B0604020202020204" pitchFamily="34" charset="0"/>
            </a:endParaRPr>
          </a:p>
          <a:p>
            <a:pPr marL="0" indent="0">
              <a:buNone/>
            </a:pPr>
            <a:r>
              <a:rPr lang="en-US" b="0" dirty="0"/>
              <a:t>	</a:t>
            </a:r>
          </a:p>
          <a:p>
            <a:pPr marL="0" indent="0">
              <a:buNone/>
            </a:pPr>
            <a:endParaRPr lang="en-US" b="0" dirty="0"/>
          </a:p>
          <a:p>
            <a:pPr marL="0" indent="0">
              <a:buNone/>
            </a:pPr>
            <a:endParaRPr lang="en-US" b="0" dirty="0"/>
          </a:p>
          <a:p>
            <a:pPr marL="0" indent="0">
              <a:buNone/>
            </a:pPr>
            <a:endParaRPr lang="en-US" dirty="0"/>
          </a:p>
        </p:txBody>
      </p:sp>
    </p:spTree>
    <p:extLst>
      <p:ext uri="{BB962C8B-B14F-4D97-AF65-F5344CB8AC3E}">
        <p14:creationId xmlns:p14="http://schemas.microsoft.com/office/powerpoint/2010/main" val="1024117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12296364" cy="1123949"/>
          </a:xfrm>
        </p:spPr>
        <p:txBody>
          <a:bodyPr/>
          <a:lstStyle/>
          <a:p>
            <a:r>
              <a:rPr lang="en-US" dirty="0"/>
              <a:t>Questions?</a:t>
            </a:r>
          </a:p>
        </p:txBody>
      </p:sp>
      <p:sp>
        <p:nvSpPr>
          <p:cNvPr id="3" name="Content Placeholder 2"/>
          <p:cNvSpPr>
            <a:spLocks noGrp="1"/>
          </p:cNvSpPr>
          <p:nvPr>
            <p:ph idx="1"/>
          </p:nvPr>
        </p:nvSpPr>
        <p:spPr>
          <a:xfrm>
            <a:off x="-133350" y="1219201"/>
            <a:ext cx="12325350" cy="4957762"/>
          </a:xfrm>
        </p:spPr>
        <p:txBody>
          <a:bodyPr/>
          <a:lstStyle/>
          <a:p>
            <a:pPr marL="0" indent="0" algn="ctr">
              <a:buNone/>
            </a:pPr>
            <a:r>
              <a:rPr lang="en-US" sz="4000" b="0" dirty="0">
                <a:solidFill>
                  <a:srgbClr val="000000"/>
                </a:solidFill>
              </a:rPr>
              <a:t>Call (toll-free): </a:t>
            </a:r>
          </a:p>
          <a:p>
            <a:pPr marL="0" indent="0" algn="ctr">
              <a:buNone/>
            </a:pPr>
            <a:r>
              <a:rPr lang="en-US" sz="5000" dirty="0">
                <a:solidFill>
                  <a:srgbClr val="000000"/>
                </a:solidFill>
              </a:rPr>
              <a:t>(844) 684-1064</a:t>
            </a:r>
            <a:endParaRPr lang="en-US" sz="4000" dirty="0">
              <a:solidFill>
                <a:srgbClr val="000000"/>
              </a:solidFill>
            </a:endParaRPr>
          </a:p>
          <a:p>
            <a:pPr marL="0" indent="0" algn="ctr">
              <a:buNone/>
            </a:pPr>
            <a:r>
              <a:rPr lang="en-US" sz="4000" b="0" dirty="0">
                <a:solidFill>
                  <a:srgbClr val="000000"/>
                </a:solidFill>
              </a:rPr>
              <a:t>between 7 a.m. and 7 p.m.</a:t>
            </a:r>
          </a:p>
          <a:p>
            <a:pPr marL="0" indent="0" algn="ctr">
              <a:buNone/>
            </a:pPr>
            <a:endParaRPr lang="en-US" sz="4000" b="0" dirty="0">
              <a:solidFill>
                <a:srgbClr val="000000"/>
              </a:solidFill>
            </a:endParaRPr>
          </a:p>
          <a:p>
            <a:pPr marL="0" indent="0" algn="ctr">
              <a:buNone/>
            </a:pPr>
            <a:r>
              <a:rPr lang="en-US" sz="4000" b="0" dirty="0">
                <a:solidFill>
                  <a:srgbClr val="000000"/>
                </a:solidFill>
              </a:rPr>
              <a:t>Email:</a:t>
            </a:r>
          </a:p>
          <a:p>
            <a:pPr marL="0" indent="0" algn="ctr">
              <a:buNone/>
            </a:pPr>
            <a:r>
              <a:rPr lang="en-US" sz="4500" dirty="0">
                <a:solidFill>
                  <a:srgbClr val="000000"/>
                </a:solidFill>
              </a:rPr>
              <a:t>DHSCOVIDVACCINEPUBLIC@WI.gov</a:t>
            </a:r>
          </a:p>
        </p:txBody>
      </p:sp>
    </p:spTree>
    <p:extLst>
      <p:ext uri="{BB962C8B-B14F-4D97-AF65-F5344CB8AC3E}">
        <p14:creationId xmlns:p14="http://schemas.microsoft.com/office/powerpoint/2010/main" val="1500843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Specific Information </a:t>
            </a:r>
          </a:p>
        </p:txBody>
      </p:sp>
      <p:sp>
        <p:nvSpPr>
          <p:cNvPr id="3" name="Content Placeholder 2"/>
          <p:cNvSpPr>
            <a:spLocks noGrp="1"/>
          </p:cNvSpPr>
          <p:nvPr>
            <p:ph idx="1"/>
          </p:nvPr>
        </p:nvSpPr>
        <p:spPr/>
        <p:txBody>
          <a:bodyPr/>
          <a:lstStyle/>
          <a:p>
            <a:pPr marL="0" indent="0">
              <a:buNone/>
            </a:pPr>
            <a:r>
              <a:rPr lang="en-US" i="1" dirty="0">
                <a:solidFill>
                  <a:srgbClr val="000000"/>
                </a:solidFill>
              </a:rPr>
              <a:t>Employers should add content about </a:t>
            </a:r>
          </a:p>
          <a:p>
            <a:pPr lvl="1"/>
            <a:r>
              <a:rPr lang="en-US" i="1" dirty="0">
                <a:solidFill>
                  <a:srgbClr val="000000"/>
                </a:solidFill>
              </a:rPr>
              <a:t>benefits they are providing (time off for side effects, incentives, etc.)</a:t>
            </a:r>
          </a:p>
          <a:p>
            <a:pPr lvl="1"/>
            <a:r>
              <a:rPr lang="en-US" i="1" dirty="0">
                <a:solidFill>
                  <a:srgbClr val="000000"/>
                </a:solidFill>
              </a:rPr>
              <a:t>whether they are holding an onsite clinic</a:t>
            </a:r>
          </a:p>
          <a:p>
            <a:endParaRPr lang="en-US" i="1" dirty="0"/>
          </a:p>
        </p:txBody>
      </p:sp>
    </p:spTree>
    <p:extLst>
      <p:ext uri="{BB962C8B-B14F-4D97-AF65-F5344CB8AC3E}">
        <p14:creationId xmlns:p14="http://schemas.microsoft.com/office/powerpoint/2010/main" val="3123289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84" y="1"/>
            <a:ext cx="9573762" cy="1056300"/>
          </a:xfrm>
        </p:spPr>
        <p:txBody>
          <a:bodyPr/>
          <a:lstStyle/>
          <a:p>
            <a:r>
              <a:rPr lang="en-US" dirty="0"/>
              <a:t>Additional Resources</a:t>
            </a:r>
          </a:p>
        </p:txBody>
      </p:sp>
      <p:sp>
        <p:nvSpPr>
          <p:cNvPr id="3" name="Content Placeholder 2"/>
          <p:cNvSpPr>
            <a:spLocks noGrp="1"/>
          </p:cNvSpPr>
          <p:nvPr>
            <p:ph idx="1"/>
          </p:nvPr>
        </p:nvSpPr>
        <p:spPr>
          <a:xfrm>
            <a:off x="492674" y="1446913"/>
            <a:ext cx="11353801" cy="4351338"/>
          </a:xfrm>
        </p:spPr>
        <p:txBody>
          <a:bodyPr/>
          <a:lstStyle/>
          <a:p>
            <a:pPr marL="238125" indent="0">
              <a:buNone/>
            </a:pPr>
            <a:endParaRPr lang="en-US" b="0" dirty="0">
              <a:solidFill>
                <a:schemeClr val="accent4"/>
              </a:solidFill>
              <a:hlinkClick r:id="rId3"/>
            </a:endParaRPr>
          </a:p>
          <a:p>
            <a:pPr marL="466725">
              <a:spcAft>
                <a:spcPts val="2400"/>
              </a:spcAft>
            </a:pPr>
            <a:r>
              <a:rPr lang="en-US" b="0" dirty="0">
                <a:solidFill>
                  <a:schemeClr val="accent4"/>
                </a:solidFill>
                <a:hlinkClick r:id="rId3"/>
              </a:rPr>
              <a:t>Answers to frequently asked questions</a:t>
            </a:r>
            <a:endParaRPr lang="en-US" b="0" dirty="0">
              <a:solidFill>
                <a:schemeClr val="accent4"/>
              </a:solidFill>
            </a:endParaRPr>
          </a:p>
          <a:p>
            <a:pPr marL="466725"/>
            <a:r>
              <a:rPr lang="en-US" b="0" dirty="0">
                <a:solidFill>
                  <a:schemeClr val="accent4"/>
                </a:solidFill>
              </a:rPr>
              <a:t>Fliers of </a:t>
            </a:r>
            <a:r>
              <a:rPr lang="en-US" b="0" dirty="0">
                <a:solidFill>
                  <a:schemeClr val="accent4"/>
                </a:solidFill>
                <a:hlinkClick r:id="rId4"/>
              </a:rPr>
              <a:t>what to expect during</a:t>
            </a:r>
            <a:r>
              <a:rPr lang="en-US" b="0" dirty="0">
                <a:solidFill>
                  <a:schemeClr val="accent4"/>
                </a:solidFill>
              </a:rPr>
              <a:t> and </a:t>
            </a:r>
            <a:r>
              <a:rPr lang="en-US" b="0" dirty="0">
                <a:solidFill>
                  <a:schemeClr val="accent4"/>
                </a:solidFill>
                <a:hlinkClick r:id="rId5"/>
              </a:rPr>
              <a:t>after your COVID-19 vaccination</a:t>
            </a:r>
            <a:endParaRPr lang="en-US" b="0" dirty="0">
              <a:solidFill>
                <a:schemeClr val="accent4"/>
              </a:solidFill>
            </a:endParaRPr>
          </a:p>
          <a:p>
            <a:endParaRPr lang="en-US" b="0" dirty="0">
              <a:solidFill>
                <a:schemeClr val="accent4"/>
              </a:solidFill>
            </a:endParaRPr>
          </a:p>
          <a:p>
            <a:pPr marL="0" indent="0" algn="ctr">
              <a:buNone/>
            </a:pPr>
            <a:r>
              <a:rPr lang="en-US" sz="3200" b="0" dirty="0">
                <a:solidFill>
                  <a:schemeClr val="accent4"/>
                </a:solidFill>
              </a:rPr>
              <a:t>All available on our COVID-19 Vaccine Program Website!</a:t>
            </a:r>
          </a:p>
          <a:p>
            <a:pPr marL="0" indent="0" algn="ctr">
              <a:buNone/>
            </a:pPr>
            <a:r>
              <a:rPr lang="en-US" b="0" dirty="0">
                <a:solidFill>
                  <a:schemeClr val="accent4"/>
                </a:solidFill>
                <a:hlinkClick r:id="rId6"/>
              </a:rPr>
              <a:t>https://www.dhs.wisconsin.gov/covid-19/vaccine-program.htm</a:t>
            </a:r>
            <a:endParaRPr lang="en-US" b="0" dirty="0">
              <a:solidFill>
                <a:schemeClr val="accent4"/>
              </a:solidFill>
            </a:endParaRPr>
          </a:p>
        </p:txBody>
      </p:sp>
    </p:spTree>
    <p:extLst>
      <p:ext uri="{BB962C8B-B14F-4D97-AF65-F5344CB8AC3E}">
        <p14:creationId xmlns:p14="http://schemas.microsoft.com/office/powerpoint/2010/main" val="354910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0120" y="1066800"/>
            <a:ext cx="10119360" cy="923330"/>
          </a:xfrm>
          <a:prstGeom prst="rect">
            <a:avLst/>
          </a:prstGeom>
          <a:noFill/>
        </p:spPr>
        <p:txBody>
          <a:bodyPr wrap="square" rtlCol="0">
            <a:spAutoFit/>
          </a:bodyPr>
          <a:lstStyle/>
          <a:p>
            <a:r>
              <a:rPr lang="en-US" dirty="0">
                <a:solidFill>
                  <a:srgbClr val="000000"/>
                </a:solidFill>
              </a:rPr>
              <a:t>The following slides were moved out of the presentation to serve as additional technical content for interested audiences:  Original Slides  12-13, vaccine types; Original slide 20,  testing/clinical trials; original slide 21, EUA; Original slide 28, reason for two doses; Original slide 34, at the clinic</a:t>
            </a:r>
          </a:p>
        </p:txBody>
      </p:sp>
    </p:spTree>
    <p:extLst>
      <p:ext uri="{BB962C8B-B14F-4D97-AF65-F5344CB8AC3E}">
        <p14:creationId xmlns:p14="http://schemas.microsoft.com/office/powerpoint/2010/main" val="2610499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84" y="0"/>
            <a:ext cx="9654316" cy="1056301"/>
          </a:xfrm>
        </p:spPr>
        <p:txBody>
          <a:bodyPr/>
          <a:lstStyle/>
          <a:p>
            <a:r>
              <a:rPr lang="en-US" dirty="0"/>
              <a:t>What are mRNA vaccines? </a:t>
            </a:r>
          </a:p>
        </p:txBody>
      </p:sp>
      <p:sp>
        <p:nvSpPr>
          <p:cNvPr id="3" name="Content Placeholder 2"/>
          <p:cNvSpPr>
            <a:spLocks noGrp="1"/>
          </p:cNvSpPr>
          <p:nvPr>
            <p:ph sz="half" idx="1"/>
          </p:nvPr>
        </p:nvSpPr>
        <p:spPr>
          <a:xfrm>
            <a:off x="1363579" y="1313309"/>
            <a:ext cx="10710130" cy="1378140"/>
          </a:xfrm>
        </p:spPr>
        <p:txBody>
          <a:bodyPr/>
          <a:lstStyle/>
          <a:p>
            <a:pPr marL="0" indent="0">
              <a:buNone/>
            </a:pPr>
            <a:r>
              <a:rPr lang="en-US" b="0" dirty="0">
                <a:solidFill>
                  <a:srgbClr val="000000"/>
                </a:solidFill>
              </a:rPr>
              <a:t>mRNA vaccines create what looks like part of the surface of the virus so our bodies can recognize what COVID-19 looks like.</a:t>
            </a:r>
          </a:p>
        </p:txBody>
      </p:sp>
      <p:sp>
        <p:nvSpPr>
          <p:cNvPr id="9" name="TextBox 8"/>
          <p:cNvSpPr txBox="1"/>
          <p:nvPr/>
        </p:nvSpPr>
        <p:spPr>
          <a:xfrm>
            <a:off x="1235241" y="2755785"/>
            <a:ext cx="10508267" cy="3139321"/>
          </a:xfrm>
          <a:prstGeom prst="rect">
            <a:avLst/>
          </a:prstGeom>
          <a:noFill/>
        </p:spPr>
        <p:txBody>
          <a:bodyPr wrap="square" rtlCol="0">
            <a:spAutoFit/>
          </a:bodyPr>
          <a:lstStyle/>
          <a:p>
            <a:pPr>
              <a:spcAft>
                <a:spcPts val="3600"/>
              </a:spcAft>
            </a:pPr>
            <a:r>
              <a:rPr lang="en-US" sz="2800" dirty="0">
                <a:solidFill>
                  <a:srgbClr val="000000"/>
                </a:solidFill>
                <a:latin typeface="Helvetica" pitchFamily="2" charset="0"/>
              </a:rPr>
              <a:t>This process makes our bodies ready to identify and react to that part of the virus. In other words, it prepares our “immune response.”</a:t>
            </a:r>
          </a:p>
          <a:p>
            <a:pPr>
              <a:spcAft>
                <a:spcPts val="1800"/>
              </a:spcAft>
            </a:pPr>
            <a:r>
              <a:rPr lang="en-US" sz="2800" dirty="0">
                <a:solidFill>
                  <a:srgbClr val="000000"/>
                </a:solidFill>
                <a:latin typeface="Helvetica" pitchFamily="2" charset="0"/>
              </a:rPr>
              <a:t>Through this process, our bodies produce antibodies to protect us from getting sick if we come in contact with the COVID-19 virus.</a:t>
            </a:r>
          </a:p>
        </p:txBody>
      </p:sp>
      <p:pic>
        <p:nvPicPr>
          <p:cNvPr id="10"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26632" t="39654" r="61192" b="46353"/>
          <a:stretch/>
        </p:blipFill>
        <p:spPr>
          <a:xfrm>
            <a:off x="394086" y="1572057"/>
            <a:ext cx="694268" cy="660400"/>
          </a:xfrm>
          <a:prstGeom prst="rect">
            <a:avLst/>
          </a:prstGeom>
        </p:spPr>
      </p:pic>
      <p:pic>
        <p:nvPicPr>
          <p:cNvPr id="12"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43926" t="81443" r="43898" b="4564"/>
          <a:stretch/>
        </p:blipFill>
        <p:spPr>
          <a:xfrm>
            <a:off x="359981" y="4596745"/>
            <a:ext cx="733439" cy="697660"/>
          </a:xfrm>
          <a:prstGeom prst="rect">
            <a:avLst/>
          </a:prstGeom>
        </p:spPr>
      </p:pic>
      <p:grpSp>
        <p:nvGrpSpPr>
          <p:cNvPr id="20" name="Group 19"/>
          <p:cNvGrpSpPr/>
          <p:nvPr/>
        </p:nvGrpSpPr>
        <p:grpSpPr>
          <a:xfrm>
            <a:off x="394086" y="3012459"/>
            <a:ext cx="543904" cy="687599"/>
            <a:chOff x="77421" y="2413947"/>
            <a:chExt cx="740202" cy="789581"/>
          </a:xfrm>
        </p:grpSpPr>
        <p:pic>
          <p:nvPicPr>
            <p:cNvPr id="15" name="Content Placeholder 3"/>
            <p:cNvPicPr>
              <a:picLocks noChangeAspect="1"/>
            </p:cNvPicPr>
            <p:nvPr/>
          </p:nvPicPr>
          <p:blipFill rotWithShape="1">
            <a:blip r:embed="rId4"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foregroundMark x1="62421" y1="26864" x2="62658" y2="28107"/>
                          <a14:foregroundMark x1="62579" y1="23805" x2="63054" y2="22658"/>
                        </a14:backgroundRemoval>
                      </a14:imgEffect>
                    </a14:imgLayer>
                  </a14:imgProps>
                </a:ext>
                <a:ext uri="{28A0092B-C50C-407E-A947-70E740481C1C}">
                  <a14:useLocalDpi xmlns:a14="http://schemas.microsoft.com/office/drawing/2010/main" val="0"/>
                </a:ext>
              </a:extLst>
            </a:blip>
            <a:srcRect l="66962" t="26505" r="27146" b="67614"/>
            <a:stretch/>
          </p:blipFill>
          <p:spPr>
            <a:xfrm>
              <a:off x="221193" y="2789686"/>
              <a:ext cx="493547" cy="413842"/>
            </a:xfrm>
            <a:prstGeom prst="rect">
              <a:avLst/>
            </a:prstGeom>
          </p:spPr>
        </p:pic>
        <p:pic>
          <p:nvPicPr>
            <p:cNvPr id="16" name="Content Placeholder 3"/>
            <p:cNvPicPr>
              <a:picLocks noChangeAspect="1"/>
            </p:cNvPicPr>
            <p:nvPr/>
          </p:nvPicPr>
          <p:blipFill rotWithShape="1">
            <a:blip r:embed="rId6"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backgroundRemoval>
                      </a14:imgEffect>
                    </a14:imgLayer>
                  </a14:imgProps>
                </a:ext>
                <a:ext uri="{28A0092B-C50C-407E-A947-70E740481C1C}">
                  <a14:useLocalDpi xmlns:a14="http://schemas.microsoft.com/office/drawing/2010/main" val="0"/>
                </a:ext>
              </a:extLst>
            </a:blip>
            <a:srcRect l="64296" t="19139" r="32271" b="75801"/>
            <a:stretch/>
          </p:blipFill>
          <p:spPr>
            <a:xfrm>
              <a:off x="293375" y="2413947"/>
              <a:ext cx="284698" cy="352557"/>
            </a:xfrm>
            <a:prstGeom prst="rect">
              <a:avLst/>
            </a:prstGeom>
          </p:spPr>
        </p:pic>
        <p:pic>
          <p:nvPicPr>
            <p:cNvPr id="17" name="Content Placeholder 3"/>
            <p:cNvPicPr>
              <a:picLocks noChangeAspect="1"/>
            </p:cNvPicPr>
            <p:nvPr/>
          </p:nvPicPr>
          <p:blipFill rotWithShape="1">
            <a:blip r:embed="rId6"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backgroundRemoval>
                      </a14:imgEffect>
                    </a14:imgLayer>
                  </a14:imgProps>
                </a:ext>
                <a:ext uri="{28A0092B-C50C-407E-A947-70E740481C1C}">
                  <a14:useLocalDpi xmlns:a14="http://schemas.microsoft.com/office/drawing/2010/main" val="0"/>
                </a:ext>
              </a:extLst>
            </a:blip>
            <a:srcRect l="64296" t="19139" r="32271" b="75801"/>
            <a:stretch/>
          </p:blipFill>
          <p:spPr>
            <a:xfrm>
              <a:off x="77421" y="2611645"/>
              <a:ext cx="287544" cy="356082"/>
            </a:xfrm>
            <a:prstGeom prst="rect">
              <a:avLst/>
            </a:prstGeom>
          </p:spPr>
        </p:pic>
        <p:pic>
          <p:nvPicPr>
            <p:cNvPr id="18" name="Content Placeholder 3"/>
            <p:cNvPicPr>
              <a:picLocks noChangeAspect="1"/>
            </p:cNvPicPr>
            <p:nvPr/>
          </p:nvPicPr>
          <p:blipFill rotWithShape="1">
            <a:blip r:embed="rId6"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backgroundRemoval>
                      </a14:imgEffect>
                    </a14:imgLayer>
                  </a14:imgProps>
                </a:ext>
                <a:ext uri="{28A0092B-C50C-407E-A947-70E740481C1C}">
                  <a14:useLocalDpi xmlns:a14="http://schemas.microsoft.com/office/drawing/2010/main" val="0"/>
                </a:ext>
              </a:extLst>
            </a:blip>
            <a:srcRect l="64296" t="19139" r="32271" b="75801"/>
            <a:stretch/>
          </p:blipFill>
          <p:spPr>
            <a:xfrm>
              <a:off x="530079" y="2605697"/>
              <a:ext cx="287544" cy="356082"/>
            </a:xfrm>
            <a:prstGeom prst="rect">
              <a:avLst/>
            </a:prstGeom>
          </p:spPr>
        </p:pic>
      </p:grpSp>
    </p:spTree>
    <p:extLst>
      <p:ext uri="{BB962C8B-B14F-4D97-AF65-F5344CB8AC3E}">
        <p14:creationId xmlns:p14="http://schemas.microsoft.com/office/powerpoint/2010/main" val="198558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84" y="0"/>
            <a:ext cx="9654316" cy="1056301"/>
          </a:xfrm>
        </p:spPr>
        <p:txBody>
          <a:bodyPr/>
          <a:lstStyle/>
          <a:p>
            <a:r>
              <a:rPr lang="en-US" dirty="0"/>
              <a:t>What are viral vector vaccines? </a:t>
            </a:r>
          </a:p>
        </p:txBody>
      </p:sp>
      <p:sp>
        <p:nvSpPr>
          <p:cNvPr id="3" name="Content Placeholder 2"/>
          <p:cNvSpPr>
            <a:spLocks noGrp="1"/>
          </p:cNvSpPr>
          <p:nvPr>
            <p:ph sz="half" idx="1"/>
          </p:nvPr>
        </p:nvSpPr>
        <p:spPr>
          <a:xfrm>
            <a:off x="1475874" y="1341979"/>
            <a:ext cx="10244058" cy="4275050"/>
          </a:xfrm>
        </p:spPr>
        <p:txBody>
          <a:bodyPr/>
          <a:lstStyle/>
          <a:p>
            <a:pPr marL="0" indent="0">
              <a:spcBef>
                <a:spcPts val="0"/>
              </a:spcBef>
              <a:spcAft>
                <a:spcPts val="5600"/>
              </a:spcAft>
              <a:buNone/>
            </a:pPr>
            <a:r>
              <a:rPr lang="en-US" b="0" dirty="0">
                <a:solidFill>
                  <a:srgbClr val="000000"/>
                </a:solidFill>
              </a:rPr>
              <a:t>“Viral vector” vaccines use a harmless virus (it’s too weak to make you sick) to teach our bodies to know what COVID-19 looks like.</a:t>
            </a:r>
          </a:p>
          <a:p>
            <a:pPr marL="0" indent="0">
              <a:spcBef>
                <a:spcPts val="0"/>
              </a:spcBef>
              <a:spcAft>
                <a:spcPts val="5600"/>
              </a:spcAft>
              <a:buNone/>
            </a:pPr>
            <a:r>
              <a:rPr lang="en-US" b="0" dirty="0">
                <a:solidFill>
                  <a:srgbClr val="000000"/>
                </a:solidFill>
              </a:rPr>
              <a:t>This process makes our bodies ready to identify and react to the virus. In other words, it prepares our “immune response.”</a:t>
            </a:r>
          </a:p>
          <a:p>
            <a:pPr marL="0" indent="0">
              <a:spcBef>
                <a:spcPts val="0"/>
              </a:spcBef>
              <a:spcAft>
                <a:spcPts val="5600"/>
              </a:spcAft>
              <a:buNone/>
            </a:pPr>
            <a:r>
              <a:rPr lang="en-US" b="0" dirty="0">
                <a:solidFill>
                  <a:srgbClr val="000000"/>
                </a:solidFill>
              </a:rPr>
              <a:t>Through this process, our bodies produce antibodies to protect us from getting sick if we come in contact with the COVID-19 virus.</a:t>
            </a:r>
          </a:p>
          <a:p>
            <a:pPr marL="0" indent="0">
              <a:buNone/>
            </a:pPr>
            <a:endParaRPr lang="en-US" sz="2400" b="0" dirty="0">
              <a:solidFill>
                <a:srgbClr val="000000"/>
              </a:solidFill>
            </a:endParaRPr>
          </a:p>
        </p:txBody>
      </p:sp>
      <p:pic>
        <p:nvPicPr>
          <p:cNvPr id="10"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26632" t="39654" r="61192" b="46353"/>
          <a:stretch/>
        </p:blipFill>
        <p:spPr>
          <a:xfrm>
            <a:off x="520435" y="1547362"/>
            <a:ext cx="694268" cy="660400"/>
          </a:xfrm>
          <a:prstGeom prst="rect">
            <a:avLst/>
          </a:prstGeom>
        </p:spPr>
      </p:pic>
      <p:pic>
        <p:nvPicPr>
          <p:cNvPr id="12"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43926" t="81443" r="43898" b="4564"/>
          <a:stretch/>
        </p:blipFill>
        <p:spPr>
          <a:xfrm>
            <a:off x="466745" y="4655444"/>
            <a:ext cx="733439" cy="697660"/>
          </a:xfrm>
          <a:prstGeom prst="rect">
            <a:avLst/>
          </a:prstGeom>
        </p:spPr>
      </p:pic>
      <p:grpSp>
        <p:nvGrpSpPr>
          <p:cNvPr id="20" name="Group 19"/>
          <p:cNvGrpSpPr/>
          <p:nvPr/>
        </p:nvGrpSpPr>
        <p:grpSpPr>
          <a:xfrm>
            <a:off x="656280" y="3135704"/>
            <a:ext cx="543904" cy="687599"/>
            <a:chOff x="77421" y="2413947"/>
            <a:chExt cx="740202" cy="789581"/>
          </a:xfrm>
        </p:grpSpPr>
        <p:pic>
          <p:nvPicPr>
            <p:cNvPr id="15" name="Content Placeholder 3"/>
            <p:cNvPicPr>
              <a:picLocks noChangeAspect="1"/>
            </p:cNvPicPr>
            <p:nvPr/>
          </p:nvPicPr>
          <p:blipFill rotWithShape="1">
            <a:blip r:embed="rId4"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foregroundMark x1="62421" y1="26864" x2="62658" y2="28107"/>
                          <a14:foregroundMark x1="62579" y1="23805" x2="63054" y2="22658"/>
                        </a14:backgroundRemoval>
                      </a14:imgEffect>
                    </a14:imgLayer>
                  </a14:imgProps>
                </a:ext>
                <a:ext uri="{28A0092B-C50C-407E-A947-70E740481C1C}">
                  <a14:useLocalDpi xmlns:a14="http://schemas.microsoft.com/office/drawing/2010/main" val="0"/>
                </a:ext>
              </a:extLst>
            </a:blip>
            <a:srcRect l="66962" t="26505" r="27146" b="67614"/>
            <a:stretch/>
          </p:blipFill>
          <p:spPr>
            <a:xfrm>
              <a:off x="221193" y="2789686"/>
              <a:ext cx="493547" cy="413842"/>
            </a:xfrm>
            <a:prstGeom prst="rect">
              <a:avLst/>
            </a:prstGeom>
          </p:spPr>
        </p:pic>
        <p:pic>
          <p:nvPicPr>
            <p:cNvPr id="16" name="Content Placeholder 3"/>
            <p:cNvPicPr>
              <a:picLocks noChangeAspect="1"/>
            </p:cNvPicPr>
            <p:nvPr/>
          </p:nvPicPr>
          <p:blipFill rotWithShape="1">
            <a:blip r:embed="rId6"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backgroundRemoval>
                      </a14:imgEffect>
                    </a14:imgLayer>
                  </a14:imgProps>
                </a:ext>
                <a:ext uri="{28A0092B-C50C-407E-A947-70E740481C1C}">
                  <a14:useLocalDpi xmlns:a14="http://schemas.microsoft.com/office/drawing/2010/main" val="0"/>
                </a:ext>
              </a:extLst>
            </a:blip>
            <a:srcRect l="64296" t="19139" r="32271" b="75801"/>
            <a:stretch/>
          </p:blipFill>
          <p:spPr>
            <a:xfrm>
              <a:off x="293375" y="2413947"/>
              <a:ext cx="284698" cy="352557"/>
            </a:xfrm>
            <a:prstGeom prst="rect">
              <a:avLst/>
            </a:prstGeom>
          </p:spPr>
        </p:pic>
        <p:pic>
          <p:nvPicPr>
            <p:cNvPr id="17" name="Content Placeholder 3"/>
            <p:cNvPicPr>
              <a:picLocks noChangeAspect="1"/>
            </p:cNvPicPr>
            <p:nvPr/>
          </p:nvPicPr>
          <p:blipFill rotWithShape="1">
            <a:blip r:embed="rId6"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backgroundRemoval>
                      </a14:imgEffect>
                    </a14:imgLayer>
                  </a14:imgProps>
                </a:ext>
                <a:ext uri="{28A0092B-C50C-407E-A947-70E740481C1C}">
                  <a14:useLocalDpi xmlns:a14="http://schemas.microsoft.com/office/drawing/2010/main" val="0"/>
                </a:ext>
              </a:extLst>
            </a:blip>
            <a:srcRect l="64296" t="19139" r="32271" b="75801"/>
            <a:stretch/>
          </p:blipFill>
          <p:spPr>
            <a:xfrm>
              <a:off x="77421" y="2611645"/>
              <a:ext cx="287544" cy="356082"/>
            </a:xfrm>
            <a:prstGeom prst="rect">
              <a:avLst/>
            </a:prstGeom>
          </p:spPr>
        </p:pic>
        <p:pic>
          <p:nvPicPr>
            <p:cNvPr id="18" name="Content Placeholder 3"/>
            <p:cNvPicPr>
              <a:picLocks noChangeAspect="1"/>
            </p:cNvPicPr>
            <p:nvPr/>
          </p:nvPicPr>
          <p:blipFill rotWithShape="1">
            <a:blip r:embed="rId6" cstate="print">
              <a:clrChange>
                <a:clrFrom>
                  <a:srgbClr val="FFFFFF"/>
                </a:clrFrom>
                <a:clrTo>
                  <a:srgbClr val="FFFFFF">
                    <a:alpha val="0"/>
                  </a:srgbClr>
                </a:clrTo>
              </a:clrChange>
              <a:duotone>
                <a:prstClr val="black"/>
                <a:srgbClr val="000000">
                  <a:tint val="45000"/>
                  <a:satMod val="400000"/>
                </a:srgbClr>
              </a:duotone>
              <a:extLst>
                <a:ext uri="{BEBA8EAE-BF5A-486C-A8C5-ECC9F3942E4B}">
                  <a14:imgProps xmlns:a14="http://schemas.microsoft.com/office/drawing/2010/main">
                    <a14:imgLayer r:embed="rId5">
                      <a14:imgEffect>
                        <a14:backgroundRemoval t="19503" b="32983" l="61788" r="73339">
                          <a14:foregroundMark x1="69858" y1="29637" x2="69858" y2="30497"/>
                          <a14:foregroundMark x1="69699" y1="31836" x2="70016" y2="31836"/>
                          <a14:foregroundMark x1="64953" y1="20841" x2="66218" y2="20172"/>
                        </a14:backgroundRemoval>
                      </a14:imgEffect>
                    </a14:imgLayer>
                  </a14:imgProps>
                </a:ext>
                <a:ext uri="{28A0092B-C50C-407E-A947-70E740481C1C}">
                  <a14:useLocalDpi xmlns:a14="http://schemas.microsoft.com/office/drawing/2010/main" val="0"/>
                </a:ext>
              </a:extLst>
            </a:blip>
            <a:srcRect l="64296" t="19139" r="32271" b="75801"/>
            <a:stretch/>
          </p:blipFill>
          <p:spPr>
            <a:xfrm>
              <a:off x="530079" y="2605697"/>
              <a:ext cx="287544" cy="356082"/>
            </a:xfrm>
            <a:prstGeom prst="rect">
              <a:avLst/>
            </a:prstGeom>
          </p:spPr>
        </p:pic>
      </p:grpSp>
    </p:spTree>
    <p:extLst>
      <p:ext uri="{BB962C8B-B14F-4D97-AF65-F5344CB8AC3E}">
        <p14:creationId xmlns:p14="http://schemas.microsoft.com/office/powerpoint/2010/main" val="3490387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29" y="0"/>
            <a:ext cx="9627876" cy="1056301"/>
          </a:xfrm>
        </p:spPr>
        <p:txBody>
          <a:bodyPr/>
          <a:lstStyle/>
          <a:p>
            <a:r>
              <a:rPr lang="en-US" dirty="0"/>
              <a:t>Testing, also known as “clinical trials"</a:t>
            </a:r>
          </a:p>
        </p:txBody>
      </p:sp>
      <p:sp>
        <p:nvSpPr>
          <p:cNvPr id="3" name="Content Placeholder 2"/>
          <p:cNvSpPr>
            <a:spLocks noGrp="1"/>
          </p:cNvSpPr>
          <p:nvPr>
            <p:ph idx="1"/>
          </p:nvPr>
        </p:nvSpPr>
        <p:spPr>
          <a:xfrm>
            <a:off x="838200" y="1380565"/>
            <a:ext cx="10515600" cy="4796398"/>
          </a:xfrm>
        </p:spPr>
        <p:txBody>
          <a:bodyPr/>
          <a:lstStyle/>
          <a:p>
            <a:pPr marL="0" indent="0">
              <a:buNone/>
            </a:pPr>
            <a:r>
              <a:rPr lang="en-US" b="0" dirty="0">
                <a:solidFill>
                  <a:srgbClr val="000000"/>
                </a:solidFill>
              </a:rPr>
              <a:t>The process for getting approval was transparent and rigorous throughout, with continual oversight from medical experts and final approval by the FDA.</a:t>
            </a:r>
          </a:p>
        </p:txBody>
      </p:sp>
      <p:pic>
        <p:nvPicPr>
          <p:cNvPr id="4" name="Picture 3" descr="Graphic depicting the four phases of clinical trials&#10;">
            <a:extLst>
              <a:ext uri="{FF2B5EF4-FFF2-40B4-BE49-F238E27FC236}">
                <a16:creationId xmlns:a16="http://schemas.microsoft.com/office/drawing/2014/main" id="{B2308BD6-E257-4538-BB15-825D1F2C56EF}"/>
              </a:ext>
            </a:extLst>
          </p:cNvPr>
          <p:cNvPicPr>
            <a:picLocks noChangeAspect="1"/>
          </p:cNvPicPr>
          <p:nvPr/>
        </p:nvPicPr>
        <p:blipFill rotWithShape="1">
          <a:blip r:embed="rId2"/>
          <a:srcRect b="58841"/>
          <a:stretch/>
        </p:blipFill>
        <p:spPr>
          <a:xfrm>
            <a:off x="472178" y="2776586"/>
            <a:ext cx="11185183" cy="2745672"/>
          </a:xfrm>
          <a:prstGeom prst="rect">
            <a:avLst/>
          </a:prstGeom>
        </p:spPr>
      </p:pic>
    </p:spTree>
    <p:extLst>
      <p:ext uri="{BB962C8B-B14F-4D97-AF65-F5344CB8AC3E}">
        <p14:creationId xmlns:p14="http://schemas.microsoft.com/office/powerpoint/2010/main" val="2822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Virus</a:t>
            </a:r>
          </a:p>
        </p:txBody>
      </p:sp>
      <p:sp>
        <p:nvSpPr>
          <p:cNvPr id="3" name="Content Placeholder 2"/>
          <p:cNvSpPr>
            <a:spLocks noGrp="1"/>
          </p:cNvSpPr>
          <p:nvPr>
            <p:ph idx="1"/>
          </p:nvPr>
        </p:nvSpPr>
        <p:spPr>
          <a:xfrm>
            <a:off x="4781550" y="2768600"/>
            <a:ext cx="7181850" cy="3302000"/>
          </a:xfrm>
        </p:spPr>
        <p:txBody>
          <a:bodyPr lIns="91440" tIns="45720" rIns="91440" bIns="45720" anchor="t"/>
          <a:lstStyle/>
          <a:p>
            <a:pPr marL="0" indent="0">
              <a:spcAft>
                <a:spcPts val="1200"/>
              </a:spcAft>
              <a:buNone/>
            </a:pPr>
            <a:r>
              <a:rPr lang="en-US" b="0" dirty="0">
                <a:solidFill>
                  <a:srgbClr val="000000"/>
                </a:solidFill>
              </a:rPr>
              <a:t>The virus can make you feel sick.</a:t>
            </a:r>
          </a:p>
          <a:p>
            <a:pPr marL="0" indent="0">
              <a:lnSpc>
                <a:spcPct val="110000"/>
              </a:lnSpc>
              <a:buNone/>
            </a:pPr>
            <a:r>
              <a:rPr lang="en-US" b="0" dirty="0" smtClean="0">
                <a:solidFill>
                  <a:srgbClr val="000000"/>
                </a:solidFill>
                <a:latin typeface="Helvetica"/>
                <a:cs typeface="Helvetica"/>
              </a:rPr>
              <a:t>Symptoms can range from </a:t>
            </a:r>
            <a:r>
              <a:rPr lang="en-US" b="0" dirty="0">
                <a:solidFill>
                  <a:srgbClr val="000000"/>
                </a:solidFill>
                <a:latin typeface="Helvetica"/>
                <a:cs typeface="Helvetica"/>
              </a:rPr>
              <a:t>a mild cold </a:t>
            </a:r>
            <a:r>
              <a:rPr lang="en-US" b="0" dirty="0" smtClean="0">
                <a:solidFill>
                  <a:srgbClr val="000000"/>
                </a:solidFill>
                <a:latin typeface="Helvetica"/>
                <a:cs typeface="Helvetica"/>
              </a:rPr>
              <a:t>to more serious, resulting in </a:t>
            </a:r>
            <a:r>
              <a:rPr lang="en-US" b="0" dirty="0">
                <a:solidFill>
                  <a:srgbClr val="000000"/>
                </a:solidFill>
                <a:latin typeface="Helvetica"/>
                <a:cs typeface="Helvetica"/>
              </a:rPr>
              <a:t>hospitalization and death.</a:t>
            </a:r>
          </a:p>
          <a:p>
            <a:endParaRPr lang="en-US" dirty="0"/>
          </a:p>
        </p:txBody>
      </p:sp>
      <p:pic>
        <p:nvPicPr>
          <p:cNvPr id="2050" name="Picture 2" descr="Cough Icon 3419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484" y="2768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78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296364" cy="1056300"/>
          </a:xfrm>
        </p:spPr>
        <p:txBody>
          <a:bodyPr/>
          <a:lstStyle/>
          <a:p>
            <a:r>
              <a:rPr lang="en-US" dirty="0"/>
              <a:t>Emergency Use Authorization</a:t>
            </a:r>
          </a:p>
        </p:txBody>
      </p:sp>
      <p:sp>
        <p:nvSpPr>
          <p:cNvPr id="3" name="Content Placeholder 2"/>
          <p:cNvSpPr>
            <a:spLocks noGrp="1"/>
          </p:cNvSpPr>
          <p:nvPr>
            <p:ph idx="1"/>
          </p:nvPr>
        </p:nvSpPr>
        <p:spPr>
          <a:xfrm>
            <a:off x="1293169" y="1441070"/>
            <a:ext cx="10515600" cy="4351338"/>
          </a:xfrm>
        </p:spPr>
        <p:txBody>
          <a:bodyPr lIns="91440" tIns="45720" rIns="91440" bIns="45720" anchor="t"/>
          <a:lstStyle/>
          <a:p>
            <a:pPr marL="0" indent="0">
              <a:spcAft>
                <a:spcPts val="3600"/>
              </a:spcAft>
              <a:buNone/>
            </a:pPr>
            <a:r>
              <a:rPr lang="en-US" b="0" dirty="0">
                <a:solidFill>
                  <a:srgbClr val="000000"/>
                </a:solidFill>
                <a:latin typeface="Helvetica"/>
                <a:cs typeface="Helvetica"/>
              </a:rPr>
              <a:t>During a public health emergency, like the COVID-19 pandemic, the FDA can use an Emergency Use Authorization (EUA) to approve the use of new medical products, like vaccines.</a:t>
            </a:r>
          </a:p>
          <a:p>
            <a:pPr marL="0" indent="0">
              <a:spcAft>
                <a:spcPts val="3600"/>
              </a:spcAft>
              <a:buNone/>
            </a:pPr>
            <a:r>
              <a:rPr lang="en-US" b="0" dirty="0">
                <a:solidFill>
                  <a:srgbClr val="000000"/>
                </a:solidFill>
                <a:latin typeface="Helvetica"/>
                <a:cs typeface="Helvetica"/>
              </a:rPr>
              <a:t>Each of the COVID-19 vaccines got approved for an EUA because they each have been found to be safe and effective by the FDA.</a:t>
            </a:r>
          </a:p>
          <a:p>
            <a:endParaRPr lang="en-US" dirty="0">
              <a:solidFill>
                <a:srgbClr val="000000"/>
              </a:solidFill>
            </a:endParaRPr>
          </a:p>
        </p:txBody>
      </p:sp>
      <p:pic>
        <p:nvPicPr>
          <p:cNvPr id="15"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7958" t="35681" r="87043" b="58978"/>
          <a:stretch/>
        </p:blipFill>
        <p:spPr>
          <a:xfrm>
            <a:off x="111436" y="1688933"/>
            <a:ext cx="1059427" cy="772499"/>
          </a:xfrm>
          <a:prstGeom prst="rect">
            <a:avLst/>
          </a:prstGeom>
        </p:spPr>
      </p:pic>
      <p:pic>
        <p:nvPicPr>
          <p:cNvPr id="7" name="Content Placeholder 3"/>
          <p:cNvPicPr>
            <a:picLocks noChangeAspect="1"/>
          </p:cNvPicPr>
          <p:nvPr/>
        </p:nvPicPr>
        <p:blipFill rotWithShape="1">
          <a:blip r:embed="rId4"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60061" t="42517" r="21347" b="38309"/>
          <a:stretch/>
        </p:blipFill>
        <p:spPr>
          <a:xfrm>
            <a:off x="273396" y="3269605"/>
            <a:ext cx="897467" cy="694267"/>
          </a:xfrm>
          <a:prstGeom prst="rect">
            <a:avLst/>
          </a:prstGeom>
        </p:spPr>
      </p:pic>
    </p:spTree>
    <p:extLst>
      <p:ext uri="{BB962C8B-B14F-4D97-AF65-F5344CB8AC3E}">
        <p14:creationId xmlns:p14="http://schemas.microsoft.com/office/powerpoint/2010/main" val="2153974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p:txBody>
          <a:bodyPr/>
          <a:lstStyle/>
          <a:p>
            <a:r>
              <a:rPr lang="en-US" dirty="0">
                <a:solidFill>
                  <a:srgbClr val="1D624D"/>
                </a:solidFill>
              </a:rPr>
              <a:t>Key facts about COVID-19 vaccination</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40" y="2112179"/>
            <a:ext cx="2124245" cy="1574811"/>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721295" y="3940930"/>
            <a:ext cx="2194560"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46" y="1912291"/>
            <a:ext cx="1028756" cy="1629896"/>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3554344" y="3894713"/>
            <a:ext cx="2194560" cy="1323439"/>
          </a:xfrm>
          <a:prstGeom prst="rect">
            <a:avLst/>
          </a:prstGeom>
          <a:noFill/>
        </p:spPr>
        <p:txBody>
          <a:bodyPr wrap="square" rtlCol="0">
            <a:spAutoFit/>
          </a:bodyPr>
          <a:lstStyle/>
          <a:p>
            <a:pPr algn="ctr" eaLnBrk="1" fontAlgn="auto" hangingPunct="1"/>
            <a:r>
              <a:rPr lang="en-US" sz="16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02" y="2021224"/>
            <a:ext cx="1047865" cy="1574811"/>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6368457" y="3939087"/>
            <a:ext cx="2194560" cy="830997"/>
          </a:xfrm>
          <a:prstGeom prst="rect">
            <a:avLst/>
          </a:prstGeom>
          <a:noFill/>
        </p:spPr>
        <p:txBody>
          <a:bodyPr wrap="square" rtlCol="0">
            <a:spAutoFit/>
          </a:bodyPr>
          <a:lstStyle/>
          <a:p>
            <a:pPr algn="ctr"/>
            <a:r>
              <a:rPr lang="en-US" sz="1600" b="1" dirty="0">
                <a:solidFill>
                  <a:srgbClr val="1D624D"/>
                </a:solidFill>
                <a:latin typeface="Arial" panose="020B0604020202020204" pitchFamily="34" charset="0"/>
                <a:cs typeface="Arial" panose="020B0604020202020204" pitchFamily="34" charset="0"/>
              </a:rPr>
              <a:t>COVID-19 vaccines </a:t>
            </a:r>
            <a:r>
              <a:rPr lang="en-US" sz="1600" b="1" u="sng" dirty="0">
                <a:solidFill>
                  <a:srgbClr val="1D624D"/>
                </a:solidFill>
                <a:latin typeface="Arial" panose="020B0604020202020204" pitchFamily="34" charset="0"/>
                <a:cs typeface="Arial" panose="020B0604020202020204" pitchFamily="34" charset="0"/>
              </a:rPr>
              <a:t>cannot</a:t>
            </a:r>
            <a:r>
              <a:rPr lang="en-US" sz="1600" b="1" dirty="0">
                <a:solidFill>
                  <a:srgbClr val="1D624D"/>
                </a:solidFill>
                <a:latin typeface="Arial" panose="020B0604020202020204" pitchFamily="34" charset="0"/>
                <a:cs typeface="Arial" panose="020B0604020202020204" pitchFamily="34" charset="0"/>
              </a:rPr>
              <a:t> give you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adec="http://schemas.microsoft.com/office/drawing/2017/decorative" xmlns=""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1953" y="2061310"/>
            <a:ext cx="1674115" cy="149464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9182573" y="3894712"/>
            <a:ext cx="2194560"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COVID-19 vaccines will not cause you to test positive on COVID-19 tests</a:t>
            </a:r>
          </a:p>
        </p:txBody>
      </p:sp>
      <p:sp>
        <p:nvSpPr>
          <p:cNvPr id="30" name="Divider">
            <a:extLst>
              <a:ext uri="{FF2B5EF4-FFF2-40B4-BE49-F238E27FC236}">
                <a16:creationId xmlns:a16="http://schemas.microsoft.com/office/drawing/2014/main" id="{E650D0C0-B808-B342-B688-445629F7679D}"/>
              </a:ext>
              <a:ext uri="{C183D7F6-B498-43B3-948B-1728B52AA6E4}">
                <adec:decorative xmlns:adec="http://schemas.microsoft.com/office/drawing/2017/decorative" xmlns="" val="1"/>
              </a:ext>
            </a:extLst>
          </p:cNvPr>
          <p:cNvSpPr/>
          <p:nvPr/>
        </p:nvSpPr>
        <p:spPr>
          <a:xfrm>
            <a:off x="3178123"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6" name="Divider">
            <a:extLst>
              <a:ext uri="{FF2B5EF4-FFF2-40B4-BE49-F238E27FC236}">
                <a16:creationId xmlns:a16="http://schemas.microsoft.com/office/drawing/2014/main" id="{06519528-EC15-2B42-AD3E-3B99BFE14F09}"/>
              </a:ext>
              <a:ext uri="{C183D7F6-B498-43B3-948B-1728B52AA6E4}">
                <adec:decorative xmlns:adec="http://schemas.microsoft.com/office/drawing/2017/decorative" xmlns="" val="1"/>
              </a:ext>
            </a:extLst>
          </p:cNvPr>
          <p:cNvSpPr/>
          <p:nvPr/>
        </p:nvSpPr>
        <p:spPr>
          <a:xfrm>
            <a:off x="5992239"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7" name="Divider">
            <a:extLst>
              <a:ext uri="{FF2B5EF4-FFF2-40B4-BE49-F238E27FC236}">
                <a16:creationId xmlns:a16="http://schemas.microsoft.com/office/drawing/2014/main" id="{44C75C16-3DBB-804B-8225-3A29EF1341C6}"/>
              </a:ext>
              <a:ext uri="{C183D7F6-B498-43B3-948B-1728B52AA6E4}">
                <adec:decorative xmlns:adec="http://schemas.microsoft.com/office/drawing/2017/decorative" xmlns="" val="1"/>
              </a:ext>
            </a:extLst>
          </p:cNvPr>
          <p:cNvSpPr/>
          <p:nvPr/>
        </p:nvSpPr>
        <p:spPr>
          <a:xfrm>
            <a:off x="8806355"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40" name="Rectangle">
            <a:extLst>
              <a:ext uri="{FF2B5EF4-FFF2-40B4-BE49-F238E27FC236}">
                <a16:creationId xmlns:a16="http://schemas.microsoft.com/office/drawing/2014/main" id="{D36EC754-B4F1-454E-8D96-A34E9971619A}"/>
              </a:ext>
              <a:ext uri="{C183D7F6-B498-43B3-948B-1728B52AA6E4}">
                <adec:decorative xmlns:adec="http://schemas.microsoft.com/office/drawing/2017/decorative" xmlns="" val="1"/>
              </a:ext>
            </a:extLst>
          </p:cNvPr>
          <p:cNvSpPr/>
          <p:nvPr/>
        </p:nvSpPr>
        <p:spPr>
          <a:xfrm>
            <a:off x="740229" y="5345919"/>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750734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 need two doses of the vaccine?</a:t>
            </a:r>
          </a:p>
        </p:txBody>
      </p:sp>
      <p:sp>
        <p:nvSpPr>
          <p:cNvPr id="3" name="Content Placeholder 2"/>
          <p:cNvSpPr>
            <a:spLocks noGrp="1"/>
          </p:cNvSpPr>
          <p:nvPr>
            <p:ph idx="1"/>
          </p:nvPr>
        </p:nvSpPr>
        <p:spPr>
          <a:xfrm>
            <a:off x="1416500" y="2056515"/>
            <a:ext cx="10515600" cy="4047888"/>
          </a:xfrm>
        </p:spPr>
        <p:txBody>
          <a:bodyPr/>
          <a:lstStyle/>
          <a:p>
            <a:pPr marL="0" indent="0">
              <a:buNone/>
            </a:pPr>
            <a:r>
              <a:rPr lang="en-US" b="0" dirty="0">
                <a:solidFill>
                  <a:srgbClr val="000000"/>
                </a:solidFill>
              </a:rPr>
              <a:t>For Pfizer and </a:t>
            </a:r>
            <a:r>
              <a:rPr lang="en-US" b="0" dirty="0" err="1">
                <a:solidFill>
                  <a:srgbClr val="000000"/>
                </a:solidFill>
              </a:rPr>
              <a:t>Moderna</a:t>
            </a:r>
            <a:r>
              <a:rPr lang="en-US" b="0" dirty="0">
                <a:solidFill>
                  <a:srgbClr val="000000"/>
                </a:solidFill>
              </a:rPr>
              <a:t> COVID-19 vaccines, you need two doses for the best protection against the virus.</a:t>
            </a:r>
          </a:p>
          <a:p>
            <a:pPr marL="0" indent="0">
              <a:buNone/>
            </a:pPr>
            <a:endParaRPr lang="en-US" b="0" dirty="0">
              <a:solidFill>
                <a:srgbClr val="000000"/>
              </a:solidFill>
            </a:endParaRPr>
          </a:p>
          <a:p>
            <a:pPr marL="0" indent="0">
              <a:buNone/>
            </a:pPr>
            <a:r>
              <a:rPr lang="en-US" b="0" dirty="0">
                <a:solidFill>
                  <a:srgbClr val="000000"/>
                </a:solidFill>
              </a:rPr>
              <a:t>The first dose helps your body recognize the virus and gets your immune system ready, while the second dose, a few weeks later, actually gives you the boost of immunity.</a:t>
            </a:r>
          </a:p>
          <a:p>
            <a:pPr marL="0" indent="0">
              <a:buNone/>
            </a:pPr>
            <a:endParaRPr lang="en-US" b="0" dirty="0">
              <a:solidFill>
                <a:schemeClr val="accent4"/>
              </a:solidFill>
            </a:endParaRPr>
          </a:p>
          <a:p>
            <a:pPr marL="0" indent="0">
              <a:spcAft>
                <a:spcPts val="3600"/>
              </a:spcAft>
              <a:buNone/>
            </a:pPr>
            <a:endParaRPr lang="en-US" b="0" dirty="0">
              <a:solidFill>
                <a:schemeClr val="accent4"/>
              </a:solidFill>
            </a:endParaRPr>
          </a:p>
        </p:txBody>
      </p:sp>
      <p:pic>
        <p:nvPicPr>
          <p:cNvPr id="7" name="Content Placeholder 3"/>
          <p:cNvPicPr>
            <a:picLocks noChangeAspect="1"/>
          </p:cNvPicPr>
          <p:nvPr/>
        </p:nvPicPr>
        <p:blipFill rotWithShape="1">
          <a:blip r:embed="rId3"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43926" t="81443" r="43898" b="4564"/>
          <a:stretch/>
        </p:blipFill>
        <p:spPr>
          <a:xfrm>
            <a:off x="338957" y="2056515"/>
            <a:ext cx="944433" cy="898361"/>
          </a:xfrm>
          <a:prstGeom prst="rect">
            <a:avLst/>
          </a:prstGeom>
        </p:spPr>
      </p:pic>
      <p:pic>
        <p:nvPicPr>
          <p:cNvPr id="11" name="Content Placeholder 3"/>
          <p:cNvPicPr>
            <a:picLocks noChangeAspect="1"/>
          </p:cNvPicPr>
          <p:nvPr/>
        </p:nvPicPr>
        <p:blipFill rotWithShape="1">
          <a:blip r:embed="rId4" cstate="print">
            <a:clrChange>
              <a:clrFrom>
                <a:srgbClr val="FFFFFF"/>
              </a:clrFrom>
              <a:clrTo>
                <a:srgbClr val="FFFFFF">
                  <a:alpha val="0"/>
                </a:srgbClr>
              </a:clrTo>
            </a:clrChange>
            <a:duotone>
              <a:prstClr val="black"/>
              <a:srgbClr val="000000">
                <a:tint val="45000"/>
                <a:satMod val="400000"/>
              </a:srgbClr>
            </a:duotone>
            <a:extLst>
              <a:ext uri="{28A0092B-C50C-407E-A947-70E740481C1C}">
                <a14:useLocalDpi xmlns:a14="http://schemas.microsoft.com/office/drawing/2010/main" val="0"/>
              </a:ext>
            </a:extLst>
          </a:blip>
          <a:srcRect l="60061" t="42517" r="21347" b="38309"/>
          <a:stretch/>
        </p:blipFill>
        <p:spPr>
          <a:xfrm>
            <a:off x="385923" y="3733325"/>
            <a:ext cx="897467" cy="694267"/>
          </a:xfrm>
          <a:prstGeom prst="rect">
            <a:avLst/>
          </a:prstGeom>
        </p:spPr>
      </p:pic>
    </p:spTree>
    <p:extLst>
      <p:ext uri="{BB962C8B-B14F-4D97-AF65-F5344CB8AC3E}">
        <p14:creationId xmlns:p14="http://schemas.microsoft.com/office/powerpoint/2010/main" val="1589639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Virus</a:t>
            </a:r>
          </a:p>
        </p:txBody>
      </p:sp>
      <p:sp>
        <p:nvSpPr>
          <p:cNvPr id="3" name="Content Placeholder 2"/>
          <p:cNvSpPr>
            <a:spLocks noGrp="1"/>
          </p:cNvSpPr>
          <p:nvPr>
            <p:ph idx="1"/>
          </p:nvPr>
        </p:nvSpPr>
        <p:spPr>
          <a:xfrm>
            <a:off x="5005457" y="3068136"/>
            <a:ext cx="6304228" cy="4351338"/>
          </a:xfrm>
        </p:spPr>
        <p:txBody>
          <a:bodyPr/>
          <a:lstStyle/>
          <a:p>
            <a:pPr marL="0" indent="0">
              <a:buNone/>
            </a:pPr>
            <a:r>
              <a:rPr lang="en-US" b="0" dirty="0">
                <a:solidFill>
                  <a:srgbClr val="000000"/>
                </a:solidFill>
              </a:rPr>
              <a:t>We don’t know how the virus will affect each person.</a:t>
            </a:r>
          </a:p>
        </p:txBody>
      </p:sp>
      <p:pic>
        <p:nvPicPr>
          <p:cNvPr id="3074" name="Picture 2" descr="people Icon 1100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731" y="1932238"/>
            <a:ext cx="2732005" cy="273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2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Virus</a:t>
            </a:r>
          </a:p>
        </p:txBody>
      </p:sp>
      <p:sp>
        <p:nvSpPr>
          <p:cNvPr id="3" name="Content Placeholder 2"/>
          <p:cNvSpPr>
            <a:spLocks noGrp="1"/>
          </p:cNvSpPr>
          <p:nvPr>
            <p:ph idx="1"/>
          </p:nvPr>
        </p:nvSpPr>
        <p:spPr>
          <a:xfrm>
            <a:off x="1240971" y="4518295"/>
            <a:ext cx="10951029" cy="2886892"/>
          </a:xfrm>
        </p:spPr>
        <p:txBody>
          <a:bodyPr/>
          <a:lstStyle/>
          <a:p>
            <a:pPr marL="0" indent="0">
              <a:buNone/>
            </a:pPr>
            <a:r>
              <a:rPr lang="en-US" b="0" dirty="0">
                <a:solidFill>
                  <a:srgbClr val="000000"/>
                </a:solidFill>
              </a:rPr>
              <a:t>We do know that some people are more likely than others to become very sick.</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3012" t="36219" b="33653"/>
          <a:stretch/>
        </p:blipFill>
        <p:spPr>
          <a:xfrm>
            <a:off x="8307978" y="1072113"/>
            <a:ext cx="2686470" cy="2999118"/>
          </a:xfrm>
          <a:prstGeom prst="rect">
            <a:avLst/>
          </a:prstGeom>
        </p:spPr>
      </p:pic>
      <p:pic>
        <p:nvPicPr>
          <p:cNvPr id="4098" name="Picture 2" descr="Medicine Icon 1746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705" y="1665706"/>
            <a:ext cx="2060575" cy="2060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dical heart beat Icon 12655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340" y="200526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3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1267"/>
            <a:ext cx="9306761" cy="1769348"/>
          </a:xfrm>
        </p:spPr>
        <p:txBody>
          <a:bodyPr/>
          <a:lstStyle/>
          <a:p>
            <a:r>
              <a:rPr lang="en-US" dirty="0"/>
              <a:t>How can we stop COVID-19?</a:t>
            </a:r>
          </a:p>
        </p:txBody>
      </p:sp>
    </p:spTree>
    <p:extLst>
      <p:ext uri="{BB962C8B-B14F-4D97-AF65-F5344CB8AC3E}">
        <p14:creationId xmlns:p14="http://schemas.microsoft.com/office/powerpoint/2010/main" val="272768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8547"/>
            <a:ext cx="9950824" cy="847753"/>
          </a:xfrm>
        </p:spPr>
        <p:txBody>
          <a:bodyPr/>
          <a:lstStyle/>
          <a:p>
            <a:r>
              <a:rPr lang="en-US" dirty="0"/>
              <a:t>Tools to stop COVID-19</a:t>
            </a:r>
          </a:p>
        </p:txBody>
      </p:sp>
      <p:grpSp>
        <p:nvGrpSpPr>
          <p:cNvPr id="8" name="Group 7"/>
          <p:cNvGrpSpPr/>
          <p:nvPr/>
        </p:nvGrpSpPr>
        <p:grpSpPr>
          <a:xfrm>
            <a:off x="7780420" y="2250692"/>
            <a:ext cx="3240505" cy="3091329"/>
            <a:chOff x="757785" y="730218"/>
            <a:chExt cx="1273824" cy="1284790"/>
          </a:xfrm>
        </p:grpSpPr>
        <p:sp>
          <p:nvSpPr>
            <p:cNvPr id="9" name="Oval 3"/>
            <p:cNvSpPr>
              <a:spLocks noChangeArrowheads="1"/>
            </p:cNvSpPr>
            <p:nvPr/>
          </p:nvSpPr>
          <p:spPr bwMode="auto">
            <a:xfrm>
              <a:off x="757785" y="730218"/>
              <a:ext cx="1273824" cy="1284790"/>
            </a:xfrm>
            <a:prstGeom prst="ellipse">
              <a:avLst/>
            </a:prstGeom>
            <a:solidFill>
              <a:srgbClr val="ED7902"/>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082" t="3784" r="74819" b="80000"/>
            <a:stretch/>
          </p:blipFill>
          <p:spPr>
            <a:xfrm>
              <a:off x="876537" y="831593"/>
              <a:ext cx="1036320" cy="1082040"/>
            </a:xfrm>
            <a:prstGeom prst="ellipse">
              <a:avLst/>
            </a:prstGeom>
          </p:spPr>
        </p:pic>
      </p:grpSp>
      <p:pic>
        <p:nvPicPr>
          <p:cNvPr id="11" name="Picture 8" descr="mask Icon 3790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42" y="1718867"/>
            <a:ext cx="1551485" cy="1551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wash hands Icon 2498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06" y="3679659"/>
            <a:ext cx="1793355" cy="179335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ocial distancing Icon 36499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956" y="154210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isinfection Icon 33314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6481" y="3679659"/>
            <a:ext cx="1660728" cy="166072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6194612" y="3447109"/>
            <a:ext cx="962526" cy="0"/>
          </a:xfrm>
          <a:prstGeom prst="straightConnector1">
            <a:avLst/>
          </a:prstGeom>
          <a:ln w="762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1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1267"/>
            <a:ext cx="9306761" cy="1769348"/>
          </a:xfrm>
        </p:spPr>
        <p:txBody>
          <a:bodyPr/>
          <a:lstStyle/>
          <a:p>
            <a:r>
              <a:rPr lang="en-US" dirty="0"/>
              <a:t>How do COVID-19 vaccines work?</a:t>
            </a:r>
          </a:p>
        </p:txBody>
      </p:sp>
    </p:spTree>
    <p:extLst>
      <p:ext uri="{BB962C8B-B14F-4D97-AF65-F5344CB8AC3E}">
        <p14:creationId xmlns:p14="http://schemas.microsoft.com/office/powerpoint/2010/main" val="3366461598"/>
      </p:ext>
    </p:extLst>
  </p:cSld>
  <p:clrMapOvr>
    <a:masterClrMapping/>
  </p:clrMapOvr>
</p:sld>
</file>

<file path=ppt/theme/theme1.xml><?xml version="1.0" encoding="utf-8"?>
<a:theme xmlns:a="http://schemas.openxmlformats.org/drawingml/2006/main" name="COVID-19 Vaccine Template Master">
  <a:themeElements>
    <a:clrScheme name="DHS">
      <a:dk1>
        <a:srgbClr val="003D78"/>
      </a:dk1>
      <a:lt1>
        <a:srgbClr val="FFFFFF"/>
      </a:lt1>
      <a:dk2>
        <a:srgbClr val="19767C"/>
      </a:dk2>
      <a:lt2>
        <a:srgbClr val="E0EEF0"/>
      </a:lt2>
      <a:accent1>
        <a:srgbClr val="003D78"/>
      </a:accent1>
      <a:accent2>
        <a:srgbClr val="19767C"/>
      </a:accent2>
      <a:accent3>
        <a:srgbClr val="A9CED3"/>
      </a:accent3>
      <a:accent4>
        <a:srgbClr val="001932"/>
      </a:accent4>
      <a:accent5>
        <a:srgbClr val="37656B"/>
      </a:accent5>
      <a:accent6>
        <a:srgbClr val="E0EEF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19 Vaccine Template Master" id="{D4C52456-4D3E-4445-94E9-2306EB0F78FA}" vid="{20F92752-8622-4D2B-A0F1-81CF79E18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C7A01C9885584E849AAB5530E6EE0D" ma:contentTypeVersion="8" ma:contentTypeDescription="Create a new document." ma:contentTypeScope="" ma:versionID="80f310c9f08391ef5e40188b101c182a">
  <xsd:schema xmlns:xsd="http://www.w3.org/2001/XMLSchema" xmlns:xs="http://www.w3.org/2001/XMLSchema" xmlns:p="http://schemas.microsoft.com/office/2006/metadata/properties" xmlns:ns2="0d43bfcc-0774-4030-bda7-171f4b12c08b" xmlns:ns3="2e52ad1b-9ea8-450b-9279-85cdc49ee628" targetNamespace="http://schemas.microsoft.com/office/2006/metadata/properties" ma:root="true" ma:fieldsID="55b0efec92beb0428f343e849f6390d7" ns2:_="" ns3:_="">
    <xsd:import namespace="0d43bfcc-0774-4030-bda7-171f4b12c08b"/>
    <xsd:import namespace="2e52ad1b-9ea8-450b-9279-85cdc49ee6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3bfcc-0774-4030-bda7-171f4b12c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2ad1b-9ea8-450b-9279-85cdc49ee6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98582-2F8A-4569-8487-CEE5B2932EE5}">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2e52ad1b-9ea8-450b-9279-85cdc49ee628"/>
    <ds:schemaRef ds:uri="0d43bfcc-0774-4030-bda7-171f4b12c08b"/>
    <ds:schemaRef ds:uri="http://www.w3.org/XML/1998/namespace"/>
  </ds:schemaRefs>
</ds:datastoreItem>
</file>

<file path=customXml/itemProps2.xml><?xml version="1.0" encoding="utf-8"?>
<ds:datastoreItem xmlns:ds="http://schemas.openxmlformats.org/officeDocument/2006/customXml" ds:itemID="{E5D1B5CE-B99E-43F0-83AC-E0FD057E63A7}">
  <ds:schemaRefs>
    <ds:schemaRef ds:uri="http://schemas.microsoft.com/sharepoint/v3/contenttype/forms"/>
  </ds:schemaRefs>
</ds:datastoreItem>
</file>

<file path=customXml/itemProps3.xml><?xml version="1.0" encoding="utf-8"?>
<ds:datastoreItem xmlns:ds="http://schemas.openxmlformats.org/officeDocument/2006/customXml" ds:itemID="{141463BC-3A22-45BB-9047-AB00CE394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43bfcc-0774-4030-bda7-171f4b12c08b"/>
    <ds:schemaRef ds:uri="2e52ad1b-9ea8-450b-9279-85cdc49ee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COVID-19 Vaccine Template Master</Template>
  <TotalTime>2443</TotalTime>
  <Words>2394</Words>
  <Application>Microsoft Office PowerPoint</Application>
  <PresentationFormat>Widescreen</PresentationFormat>
  <Paragraphs>213</Paragraphs>
  <Slides>42</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Helvetica</vt:lpstr>
      <vt:lpstr>Times</vt:lpstr>
      <vt:lpstr>Wingdings</vt:lpstr>
      <vt:lpstr>COVID-19 Vaccine Template Master</vt:lpstr>
      <vt:lpstr>COVID-19 Vaccine: Frequently Asked Questions  </vt:lpstr>
      <vt:lpstr>What do we know  about COVID-19?</vt:lpstr>
      <vt:lpstr>COVID-19 Virus</vt:lpstr>
      <vt:lpstr>COVID-19 Virus</vt:lpstr>
      <vt:lpstr>COVID-19 Virus</vt:lpstr>
      <vt:lpstr>COVID-19 Virus</vt:lpstr>
      <vt:lpstr>How can we stop COVID-19?</vt:lpstr>
      <vt:lpstr>Tools to stop COVID-19</vt:lpstr>
      <vt:lpstr>How do COVID-19 vaccines work?</vt:lpstr>
      <vt:lpstr>The vaccines help protect people from COVID-19.</vt:lpstr>
      <vt:lpstr>PowerPoint Presentation</vt:lpstr>
      <vt:lpstr>Five things to know about  COVID-19 vaccine</vt:lpstr>
      <vt:lpstr>PowerPoint Presentation</vt:lpstr>
      <vt:lpstr>Reasons to get the COVID-19 vaccine</vt:lpstr>
      <vt:lpstr>2. COVID-19 vaccines are safe</vt:lpstr>
      <vt:lpstr>How do we know the vaccines are safe?</vt:lpstr>
      <vt:lpstr>Continuous monitoring</vt:lpstr>
      <vt:lpstr>What vaccine side effects can I expect?</vt:lpstr>
      <vt:lpstr>3. Know if you need 1 or 2 doses</vt:lpstr>
      <vt:lpstr>Do I need one dose or two?</vt:lpstr>
      <vt:lpstr>Do You Need A Second Dose?</vt:lpstr>
      <vt:lpstr>4. Keep your vaccine record safe</vt:lpstr>
      <vt:lpstr>Keeping track of it all</vt:lpstr>
      <vt:lpstr>5. COVID-19 vaccines are free</vt:lpstr>
      <vt:lpstr>Free Vaccine!</vt:lpstr>
      <vt:lpstr>PowerPoint Presentation</vt:lpstr>
      <vt:lpstr>After Your Vaccination </vt:lpstr>
      <vt:lpstr>PowerPoint Presentation</vt:lpstr>
      <vt:lpstr>Fully Vaccinated</vt:lpstr>
      <vt:lpstr>After Your Vaccination - In Public </vt:lpstr>
      <vt:lpstr>After Vaccination - At Work</vt:lpstr>
      <vt:lpstr>Where to get the vaccine?</vt:lpstr>
      <vt:lpstr>Questions?</vt:lpstr>
      <vt:lpstr>Employer Specific Information </vt:lpstr>
      <vt:lpstr>Additional Resources</vt:lpstr>
      <vt:lpstr>PowerPoint Presentation</vt:lpstr>
      <vt:lpstr>What are mRNA vaccines? </vt:lpstr>
      <vt:lpstr>What are viral vector vaccines? </vt:lpstr>
      <vt:lpstr>Testing, also known as “clinical trials"</vt:lpstr>
      <vt:lpstr>Emergency Use Authorization</vt:lpstr>
      <vt:lpstr>Key facts about COVID-19 vaccination</vt:lpstr>
      <vt:lpstr>Why do I need two doses of the vaccine?</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Champions</dc:title>
  <dc:creator>Rattunde, Carla W</dc:creator>
  <cp:lastModifiedBy>True, Alison J</cp:lastModifiedBy>
  <cp:revision>197</cp:revision>
  <dcterms:created xsi:type="dcterms:W3CDTF">2021-01-13T23:25:33Z</dcterms:created>
  <dcterms:modified xsi:type="dcterms:W3CDTF">2021-03-23T17:00:21Z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0x01010054C7A01C9885584E849AAB5530E6EE0D</vt:lpwstr>
  </property>
</Properties>
</file>